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2">
  <p:sldMasterIdLst>
    <p:sldMasterId id="2147483758" r:id="rId1"/>
  </p:sldMasterIdLst>
  <p:notesMasterIdLst>
    <p:notesMasterId r:id="rId29"/>
  </p:notesMasterIdLst>
  <p:handoutMasterIdLst>
    <p:handoutMasterId r:id="rId30"/>
  </p:handoutMasterIdLst>
  <p:sldIdLst>
    <p:sldId id="292" r:id="rId2"/>
    <p:sldId id="318" r:id="rId3"/>
    <p:sldId id="376" r:id="rId4"/>
    <p:sldId id="377" r:id="rId5"/>
    <p:sldId id="378" r:id="rId6"/>
    <p:sldId id="413" r:id="rId7"/>
    <p:sldId id="379" r:id="rId8"/>
    <p:sldId id="409" r:id="rId9"/>
    <p:sldId id="357" r:id="rId10"/>
    <p:sldId id="340" r:id="rId11"/>
    <p:sldId id="305" r:id="rId12"/>
    <p:sldId id="360" r:id="rId13"/>
    <p:sldId id="394" r:id="rId14"/>
    <p:sldId id="395" r:id="rId15"/>
    <p:sldId id="396" r:id="rId16"/>
    <p:sldId id="397" r:id="rId17"/>
    <p:sldId id="398" r:id="rId18"/>
    <p:sldId id="391" r:id="rId19"/>
    <p:sldId id="392" r:id="rId20"/>
    <p:sldId id="368" r:id="rId21"/>
    <p:sldId id="404" r:id="rId22"/>
    <p:sldId id="403" r:id="rId23"/>
    <p:sldId id="405" r:id="rId24"/>
    <p:sldId id="407" r:id="rId25"/>
    <p:sldId id="410" r:id="rId26"/>
    <p:sldId id="411" r:id="rId27"/>
    <p:sldId id="412" r:id="rId28"/>
  </p:sldIdLst>
  <p:sldSz cx="12192000" cy="6858000"/>
  <p:notesSz cx="6805613" cy="9944100"/>
  <p:custDataLst>
    <p:tags r:id="rId31"/>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EB4FE519-D088-4676-B3F8-1C2042FAA842}">
          <p14:sldIdLst>
            <p14:sldId id="292"/>
            <p14:sldId id="318"/>
            <p14:sldId id="376"/>
            <p14:sldId id="377"/>
            <p14:sldId id="378"/>
            <p14:sldId id="413"/>
            <p14:sldId id="379"/>
            <p14:sldId id="409"/>
            <p14:sldId id="357"/>
            <p14:sldId id="340"/>
            <p14:sldId id="305"/>
            <p14:sldId id="360"/>
            <p14:sldId id="394"/>
            <p14:sldId id="395"/>
            <p14:sldId id="396"/>
            <p14:sldId id="397"/>
            <p14:sldId id="398"/>
            <p14:sldId id="391"/>
            <p14:sldId id="392"/>
            <p14:sldId id="368"/>
            <p14:sldId id="404"/>
            <p14:sldId id="403"/>
            <p14:sldId id="405"/>
            <p14:sldId id="407"/>
            <p14:sldId id="410"/>
            <p14:sldId id="411"/>
            <p14:sldId id="412"/>
          </p14:sldIdLst>
        </p14:section>
      </p14:sectionLst>
    </p:ex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F" lastIdx="3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77B78"/>
    <a:srgbClr val="2F526F"/>
    <a:srgbClr val="CDDEF3"/>
    <a:srgbClr val="FAC400"/>
    <a:srgbClr val="F2D3A6"/>
    <a:srgbClr val="E2B200"/>
    <a:srgbClr val="FFD399"/>
    <a:srgbClr val="FED894"/>
    <a:srgbClr val="FAC988"/>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202B0CA-FC54-4496-8BCA-5EF66A818D29}" styleName="Mørkt layou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3" autoAdjust="0"/>
    <p:restoredTop sz="44070" autoAdjust="0"/>
  </p:normalViewPr>
  <p:slideViewPr>
    <p:cSldViewPr showGuides="1">
      <p:cViewPr varScale="1">
        <p:scale>
          <a:sx n="50" d="100"/>
          <a:sy n="50" d="100"/>
        </p:scale>
        <p:origin x="1938" y="60"/>
      </p:cViewPr>
      <p:guideLst>
        <p:guide pos="3840"/>
        <p:guide orient="horz" pos="2160"/>
      </p:guideLst>
    </p:cSldViewPr>
  </p:slideViewPr>
  <p:notesTextViewPr>
    <p:cViewPr>
      <p:scale>
        <a:sx n="150" d="100"/>
        <a:sy n="150" d="100"/>
      </p:scale>
      <p:origin x="0" y="0"/>
    </p:cViewPr>
  </p:notesTextViewPr>
  <p:sorterViewPr>
    <p:cViewPr>
      <p:scale>
        <a:sx n="87" d="100"/>
        <a:sy n="87" d="100"/>
      </p:scale>
      <p:origin x="0" y="0"/>
    </p:cViewPr>
  </p:sorterViewPr>
  <p:notesViewPr>
    <p:cSldViewPr showGuides="1">
      <p:cViewPr varScale="1">
        <p:scale>
          <a:sx n="85" d="100"/>
          <a:sy n="85" d="100"/>
        </p:scale>
        <p:origin x="3804" y="90"/>
      </p:cViewPr>
      <p:guideLst>
        <p:guide orient="horz" pos="3133"/>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dsholder til dato 2"/>
          <p:cNvSpPr>
            <a:spLocks noGrp="1"/>
          </p:cNvSpPr>
          <p:nvPr>
            <p:ph type="dt" sz="quarter" idx="1"/>
          </p:nvPr>
        </p:nvSpPr>
        <p:spPr>
          <a:xfrm>
            <a:off x="3760097" y="116911"/>
            <a:ext cx="2949099" cy="498932"/>
          </a:xfrm>
          <a:prstGeom prst="rect">
            <a:avLst/>
          </a:prstGeom>
        </p:spPr>
        <p:txBody>
          <a:bodyPr vert="horz" lIns="91431" tIns="45715" rIns="91431" bIns="45715" rtlCol="0"/>
          <a:lstStyle>
            <a:lvl1pPr algn="r">
              <a:defRPr sz="1200"/>
            </a:lvl1pPr>
          </a:lstStyle>
          <a:p>
            <a:fld id="{442BD4BE-8696-464F-BF1F-136C45F09792}" type="datetime2">
              <a:rPr lang="da-DK" sz="900"/>
              <a:t>31. oktober 2023</a:t>
            </a:fld>
            <a:endParaRPr lang="da-DK" sz="900" dirty="0"/>
          </a:p>
        </p:txBody>
      </p:sp>
      <p:sp>
        <p:nvSpPr>
          <p:cNvPr id="5" name="Pladsholder til slidenummer 4"/>
          <p:cNvSpPr>
            <a:spLocks noGrp="1"/>
          </p:cNvSpPr>
          <p:nvPr>
            <p:ph type="sldNum" sz="quarter" idx="3"/>
          </p:nvPr>
        </p:nvSpPr>
        <p:spPr>
          <a:xfrm>
            <a:off x="3760097" y="9357339"/>
            <a:ext cx="2949099" cy="498931"/>
          </a:xfrm>
          <a:prstGeom prst="rect">
            <a:avLst/>
          </a:prstGeom>
        </p:spPr>
        <p:txBody>
          <a:bodyPr vert="horz" lIns="91431" tIns="45715" rIns="91431" bIns="45715" rtlCol="0" anchor="b"/>
          <a:lstStyle>
            <a:lvl1pPr algn="r">
              <a:defRPr sz="1200"/>
            </a:lvl1pPr>
          </a:lstStyle>
          <a:p>
            <a:fld id="{E789BE38-A799-4993-A8C4-E0FE3F379F6A}" type="slidenum">
              <a:rPr lang="da-DK" sz="900"/>
              <a:t>‹nr.›</a:t>
            </a:fld>
            <a:endParaRPr lang="da-DK" sz="900" dirty="0"/>
          </a:p>
        </p:txBody>
      </p:sp>
    </p:spTree>
    <p:extLst>
      <p:ext uri="{BB962C8B-B14F-4D97-AF65-F5344CB8AC3E}">
        <p14:creationId xmlns:p14="http://schemas.microsoft.com/office/powerpoint/2010/main" val="375749580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dsholder til dato 2"/>
          <p:cNvSpPr>
            <a:spLocks noGrp="1"/>
          </p:cNvSpPr>
          <p:nvPr>
            <p:ph type="dt" idx="1"/>
          </p:nvPr>
        </p:nvSpPr>
        <p:spPr>
          <a:xfrm>
            <a:off x="3854940" y="0"/>
            <a:ext cx="2949099" cy="498932"/>
          </a:xfrm>
          <a:prstGeom prst="rect">
            <a:avLst/>
          </a:prstGeom>
        </p:spPr>
        <p:txBody>
          <a:bodyPr vert="horz" lIns="91431" tIns="45715" rIns="91431" bIns="45715" rtlCol="0"/>
          <a:lstStyle>
            <a:lvl1pPr algn="r">
              <a:defRPr sz="900"/>
            </a:lvl1pPr>
          </a:lstStyle>
          <a:p>
            <a:fld id="{08808390-C64D-4DCE-9566-8716C6EF4107}" type="datetime2">
              <a:rPr lang="da-DK" smtClean="0"/>
              <a:t>31. oktober 2023</a:t>
            </a:fld>
            <a:endParaRPr lang="da-DK" dirty="0"/>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31" tIns="45715" rIns="91431" bIns="45715" rtlCol="0" anchor="ctr"/>
          <a:lstStyle/>
          <a:p>
            <a:endParaRPr lang="da-DK"/>
          </a:p>
        </p:txBody>
      </p:sp>
      <p:sp>
        <p:nvSpPr>
          <p:cNvPr id="5" name="Pladsholder til noter 4"/>
          <p:cNvSpPr>
            <a:spLocks noGrp="1"/>
          </p:cNvSpPr>
          <p:nvPr>
            <p:ph type="body" sz="quarter" idx="3"/>
          </p:nvPr>
        </p:nvSpPr>
        <p:spPr>
          <a:xfrm>
            <a:off x="680562" y="4785599"/>
            <a:ext cx="5444490" cy="3915489"/>
          </a:xfrm>
          <a:prstGeom prst="rect">
            <a:avLst/>
          </a:prstGeom>
        </p:spPr>
        <p:txBody>
          <a:bodyPr vert="horz" lIns="91431" tIns="45715" rIns="91431" bIns="45715" rtlCol="0"/>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slidenummer 6"/>
          <p:cNvSpPr>
            <a:spLocks noGrp="1"/>
          </p:cNvSpPr>
          <p:nvPr>
            <p:ph type="sldNum" sz="quarter" idx="5"/>
          </p:nvPr>
        </p:nvSpPr>
        <p:spPr>
          <a:xfrm>
            <a:off x="3854940" y="9445171"/>
            <a:ext cx="2949099" cy="498931"/>
          </a:xfrm>
          <a:prstGeom prst="rect">
            <a:avLst/>
          </a:prstGeom>
        </p:spPr>
        <p:txBody>
          <a:bodyPr vert="horz" lIns="91431" tIns="45715" rIns="91431" bIns="45715" rtlCol="0" anchor="b"/>
          <a:lstStyle>
            <a:lvl1pPr algn="r">
              <a:defRPr sz="900"/>
            </a:lvl1pPr>
          </a:lstStyle>
          <a:p>
            <a:fld id="{80913D85-34BC-4FA7-A491-B95498CAAD60}" type="slidenum">
              <a:rPr lang="da-DK" smtClean="0"/>
              <a:pPr/>
              <a:t>‹nr.›</a:t>
            </a:fld>
            <a:endParaRPr lang="da-DK" dirty="0"/>
          </a:p>
        </p:txBody>
      </p:sp>
    </p:spTree>
    <p:extLst>
      <p:ext uri="{BB962C8B-B14F-4D97-AF65-F5344CB8AC3E}">
        <p14:creationId xmlns:p14="http://schemas.microsoft.com/office/powerpoint/2010/main" val="3476243777"/>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ocial.dk/tvaergaaende/anbefalinger/anbefalinger-om-boerneinddragelse-i-sagsbehandling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0688" y="1243013"/>
            <a:ext cx="5964237" cy="3355975"/>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0913D85-34BC-4FA7-A491-B95498CAAD60}" type="slidenum">
              <a:rPr lang="da-DK" smtClean="0"/>
              <a:t>1</a:t>
            </a:fld>
            <a:endParaRPr lang="da-DK" dirty="0"/>
          </a:p>
        </p:txBody>
      </p:sp>
      <p:sp>
        <p:nvSpPr>
          <p:cNvPr id="5" name="Pladsholder til dato 4"/>
          <p:cNvSpPr>
            <a:spLocks noGrp="1"/>
          </p:cNvSpPr>
          <p:nvPr>
            <p:ph type="dt" idx="11"/>
          </p:nvPr>
        </p:nvSpPr>
        <p:spPr/>
        <p:txBody>
          <a:bodyPr/>
          <a:lstStyle/>
          <a:p>
            <a:fld id="{D58EF409-B6A2-4371-9986-B833F7B2C010}" type="datetime2">
              <a:rPr lang="da-DK" smtClean="0"/>
              <a:t>31. oktober 2023</a:t>
            </a:fld>
            <a:endParaRPr lang="da-DK" dirty="0"/>
          </a:p>
        </p:txBody>
      </p:sp>
      <p:sp>
        <p:nvSpPr>
          <p:cNvPr id="6" name="Pladsholder til sidefod 5"/>
          <p:cNvSpPr>
            <a:spLocks noGrp="1"/>
          </p:cNvSpPr>
          <p:nvPr>
            <p:ph type="ftr" sz="quarter" idx="12"/>
          </p:nvPr>
        </p:nvSpPr>
        <p:spPr>
          <a:xfrm>
            <a:off x="1" y="9445171"/>
            <a:ext cx="2949099" cy="498931"/>
          </a:xfrm>
          <a:prstGeom prst="rect">
            <a:avLst/>
          </a:prstGeom>
        </p:spPr>
        <p:txBody>
          <a:bodyPr lIns="91431" tIns="45715" rIns="91431" bIns="45715"/>
          <a:lstStyle/>
          <a:p>
            <a:endParaRPr lang="da-DK" dirty="0"/>
          </a:p>
        </p:txBody>
      </p:sp>
    </p:spTree>
    <p:extLst>
      <p:ext uri="{BB962C8B-B14F-4D97-AF65-F5344CB8AC3E}">
        <p14:creationId xmlns:p14="http://schemas.microsoft.com/office/powerpoint/2010/main" val="2761949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Anbefalingerne</a:t>
            </a:r>
            <a:r>
              <a:rPr lang="da-DK" baseline="0" dirty="0" smtClean="0"/>
              <a:t> er beskrevet i tre niveauer: </a:t>
            </a:r>
            <a:r>
              <a:rPr lang="da-DK" i="1" baseline="0" dirty="0" smtClean="0"/>
              <a:t>hvad, hvordan og hvorfor. </a:t>
            </a:r>
          </a:p>
          <a:p>
            <a:endParaRPr lang="da-DK" baseline="0" dirty="0" smtClean="0"/>
          </a:p>
          <a:p>
            <a:r>
              <a:rPr lang="da-DK" baseline="0" dirty="0" smtClean="0"/>
              <a:t>Det øverste niveau er </a:t>
            </a:r>
            <a:r>
              <a:rPr lang="da-DK" b="1" i="1" baseline="0" dirty="0" smtClean="0"/>
              <a:t>hvad, </a:t>
            </a:r>
            <a:r>
              <a:rPr lang="da-DK" i="0" baseline="0" dirty="0" smtClean="0"/>
              <a:t>som beskriver selve anbefalingen og hvad man kan opnå. </a:t>
            </a:r>
          </a:p>
          <a:p>
            <a:r>
              <a:rPr lang="da-DK" i="0" baseline="0" dirty="0" smtClean="0"/>
              <a:t>Niveauet i midten er </a:t>
            </a:r>
            <a:r>
              <a:rPr lang="da-DK" b="1" i="1" baseline="0" dirty="0" smtClean="0"/>
              <a:t>hvorfor</a:t>
            </a:r>
            <a:r>
              <a:rPr lang="da-DK" i="0" baseline="0" dirty="0" smtClean="0"/>
              <a:t>, som beskriver den faglige begrundelse, der ligger bag selve anbefalingen.</a:t>
            </a:r>
          </a:p>
          <a:p>
            <a:r>
              <a:rPr lang="da-DK" i="0" baseline="0" dirty="0" smtClean="0"/>
              <a:t>Det sidste niveau er </a:t>
            </a:r>
            <a:r>
              <a:rPr lang="da-DK" b="1" i="1" baseline="0" dirty="0" smtClean="0"/>
              <a:t>hvordan</a:t>
            </a:r>
            <a:r>
              <a:rPr lang="da-DK" i="1" baseline="0" dirty="0" smtClean="0"/>
              <a:t>, </a:t>
            </a:r>
            <a:r>
              <a:rPr lang="da-DK" i="0" baseline="0" dirty="0" smtClean="0"/>
              <a:t>som beskriver, hvordan anbefalingen kan udfoldes i praksis. I anbefalinger om børinddragelse i sagsbehandlingen er der udarbejdet et katalog med praksiseksempler, hvor der er beskrevet en case ud fra hver af de syv anbefalinger. </a:t>
            </a:r>
            <a:endParaRPr lang="da-DK" i="1"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10</a:t>
            </a:fld>
            <a:endParaRPr lang="da-DK" dirty="0"/>
          </a:p>
        </p:txBody>
      </p:sp>
    </p:spTree>
    <p:extLst>
      <p:ext uri="{BB962C8B-B14F-4D97-AF65-F5344CB8AC3E}">
        <p14:creationId xmlns:p14="http://schemas.microsoft.com/office/powerpoint/2010/main" val="127429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Anbefalinger</a:t>
            </a:r>
            <a:r>
              <a:rPr lang="da-DK" baseline="0" dirty="0" smtClean="0"/>
              <a:t> om børneinddragelse i sagsbehandlingen består af syv anbefalinger. De syv anbefalinger består af to anbefalinger, som understøtter rammerne for at kunne arbejde med reel børneinddragelse i sagsbehandlingen, og fem anbefalinger, der handler om den konkrete praksis med at inddrage børn og unge i egen sag. </a:t>
            </a:r>
          </a:p>
          <a:p>
            <a:endParaRPr lang="da-DK" baseline="0" dirty="0" smtClean="0"/>
          </a:p>
          <a:p>
            <a:r>
              <a:rPr lang="da-DK" u="sng" baseline="0" dirty="0" smtClean="0"/>
              <a:t>De to anbefalinger, som understøtter rammen:</a:t>
            </a:r>
          </a:p>
          <a:p>
            <a:pPr marL="285721" indent="-285721">
              <a:buFont typeface="Arial" panose="020B0604020202020204" pitchFamily="34" charset="0"/>
              <a:buChar char="•"/>
            </a:pPr>
            <a:r>
              <a:rPr lang="da-DK" dirty="0" smtClean="0"/>
              <a:t>Et fælles børnesyn i organisationen</a:t>
            </a:r>
          </a:p>
          <a:p>
            <a:pPr marL="285721" indent="-285721">
              <a:buFont typeface="Arial" panose="020B0604020202020204" pitchFamily="34" charset="0"/>
              <a:buChar char="•"/>
            </a:pPr>
            <a:r>
              <a:rPr lang="da-DK" dirty="0" smtClean="0"/>
              <a:t>Etablering af organisatoriske rammer.</a:t>
            </a:r>
          </a:p>
          <a:p>
            <a:endParaRPr lang="da-DK" dirty="0" smtClean="0"/>
          </a:p>
          <a:p>
            <a:r>
              <a:rPr lang="da-DK" u="sng" dirty="0" smtClean="0"/>
              <a:t>De</a:t>
            </a:r>
            <a:r>
              <a:rPr lang="da-DK" u="sng" baseline="0" dirty="0" smtClean="0"/>
              <a:t> fem anbefalinger om praksis med at inddrage børn og unge</a:t>
            </a:r>
            <a:endParaRPr lang="da-DK" u="sng" dirty="0" smtClean="0"/>
          </a:p>
          <a:p>
            <a:pPr marL="285721" indent="-285721">
              <a:buFont typeface="Arial" panose="020B0604020202020204" pitchFamily="34" charset="0"/>
              <a:buChar char="•"/>
            </a:pPr>
            <a:r>
              <a:rPr lang="da-DK" dirty="0" smtClean="0"/>
              <a:t>Tydelig ramme og løbende dialog med barnet</a:t>
            </a:r>
          </a:p>
          <a:p>
            <a:pPr marL="285721" indent="-285721">
              <a:buFont typeface="Arial" panose="020B0604020202020204" pitchFamily="34" charset="0"/>
              <a:buChar char="•"/>
            </a:pPr>
            <a:r>
              <a:rPr lang="da-DK" dirty="0" smtClean="0"/>
              <a:t>Opbygning af en tillidsfuld relation</a:t>
            </a:r>
          </a:p>
          <a:p>
            <a:pPr marL="285721" indent="-285721">
              <a:buFont typeface="Arial" panose="020B0604020202020204" pitchFamily="34" charset="0"/>
              <a:buChar char="•"/>
            </a:pPr>
            <a:r>
              <a:rPr lang="da-DK" dirty="0" smtClean="0"/>
              <a:t>Tilpasning af kommunikationsformer</a:t>
            </a:r>
          </a:p>
          <a:p>
            <a:pPr marL="285721" indent="-285721">
              <a:buFont typeface="Arial" panose="020B0604020202020204" pitchFamily="34" charset="0"/>
              <a:buChar char="•"/>
            </a:pPr>
            <a:r>
              <a:rPr lang="da-DK" dirty="0" smtClean="0"/>
              <a:t>Involvering af forældre og netværk</a:t>
            </a:r>
          </a:p>
          <a:p>
            <a:pPr marL="285721" indent="-285721">
              <a:buFont typeface="Arial" panose="020B0604020202020204" pitchFamily="34" charset="0"/>
              <a:buChar char="•"/>
            </a:pPr>
            <a:r>
              <a:rPr lang="da-DK" dirty="0" smtClean="0"/>
              <a:t>Inddragelse af barnets perspektiver i beslutninger.</a:t>
            </a:r>
          </a:p>
          <a:p>
            <a:endParaRPr lang="da-DK" dirty="0" smtClean="0"/>
          </a:p>
          <a:p>
            <a:endParaRPr lang="da-DK" dirty="0"/>
          </a:p>
        </p:txBody>
      </p:sp>
      <p:sp>
        <p:nvSpPr>
          <p:cNvPr id="4" name="Pladsholder til dato 3"/>
          <p:cNvSpPr>
            <a:spLocks noGrp="1"/>
          </p:cNvSpPr>
          <p:nvPr>
            <p:ph type="dt" idx="10"/>
          </p:nvPr>
        </p:nvSpPr>
        <p:spPr/>
        <p:txBody>
          <a:bodyPr/>
          <a:lstStyle/>
          <a:p>
            <a:fld id="{F5857A2C-76F9-4176-BEE1-7DD0BB2A7316}"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11</a:t>
            </a:fld>
            <a:endParaRPr lang="da-DK" dirty="0"/>
          </a:p>
        </p:txBody>
      </p:sp>
    </p:spTree>
    <p:extLst>
      <p:ext uri="{BB962C8B-B14F-4D97-AF65-F5344CB8AC3E}">
        <p14:creationId xmlns:p14="http://schemas.microsoft.com/office/powerpoint/2010/main" val="93612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chemeClr val="accent2"/>
                </a:solidFill>
              </a:rPr>
              <a:t>I de følgende slides præsenteres de </a:t>
            </a:r>
            <a:r>
              <a:rPr lang="da-DK" dirty="0" smtClean="0">
                <a:solidFill>
                  <a:schemeClr val="accent2"/>
                </a:solidFill>
              </a:rPr>
              <a:t>syv </a:t>
            </a:r>
            <a:r>
              <a:rPr lang="da-DK" dirty="0">
                <a:solidFill>
                  <a:schemeClr val="accent2"/>
                </a:solidFill>
              </a:rPr>
              <a:t>anbefalinger.</a:t>
            </a:r>
          </a:p>
          <a:p>
            <a:endParaRPr lang="da-DK" dirty="0">
              <a:solidFill>
                <a:schemeClr val="accent2"/>
              </a:solidFill>
            </a:endParaRPr>
          </a:p>
        </p:txBody>
      </p:sp>
      <p:sp>
        <p:nvSpPr>
          <p:cNvPr id="4" name="Pladsholder til dato 3"/>
          <p:cNvSpPr>
            <a:spLocks noGrp="1"/>
          </p:cNvSpPr>
          <p:nvPr>
            <p:ph type="dt" idx="10"/>
          </p:nvPr>
        </p:nvSpPr>
        <p:spPr/>
        <p:txBody>
          <a:bodyPr/>
          <a:lstStyle/>
          <a:p>
            <a:fld id="{FF2FBCE5-790C-4539-8931-7FC67E3BCD97}" type="datetime2">
              <a:rPr lang="da-DK" smtClean="0"/>
              <a:t>31. oktober 2023</a:t>
            </a:fld>
            <a:endParaRPr lang="da-DK" dirty="0"/>
          </a:p>
        </p:txBody>
      </p:sp>
      <p:sp>
        <p:nvSpPr>
          <p:cNvPr id="5" name="Pladsholder til sidefod 4"/>
          <p:cNvSpPr>
            <a:spLocks noGrp="1"/>
          </p:cNvSpPr>
          <p:nvPr>
            <p:ph type="ftr" sz="quarter" idx="11"/>
          </p:nvPr>
        </p:nvSpPr>
        <p:spPr/>
        <p:txBody>
          <a:bodyPr lIns="91431" tIns="45715" rIns="91431" bIns="45715"/>
          <a:lstStyle/>
          <a:p>
            <a:endParaRPr lang="da-DK" dirty="0"/>
          </a:p>
        </p:txBody>
      </p:sp>
      <p:sp>
        <p:nvSpPr>
          <p:cNvPr id="6" name="Pladsholder til slidenummer 5"/>
          <p:cNvSpPr>
            <a:spLocks noGrp="1"/>
          </p:cNvSpPr>
          <p:nvPr>
            <p:ph type="sldNum" sz="quarter" idx="12"/>
          </p:nvPr>
        </p:nvSpPr>
        <p:spPr/>
        <p:txBody>
          <a:bodyPr/>
          <a:lstStyle/>
          <a:p>
            <a:fld id="{80913D85-34BC-4FA7-A491-B95498CAAD60}" type="slidenum">
              <a:rPr lang="da-DK" smtClean="0"/>
              <a:t>12</a:t>
            </a:fld>
            <a:endParaRPr lang="da-DK" dirty="0"/>
          </a:p>
        </p:txBody>
      </p:sp>
    </p:spTree>
    <p:extLst>
      <p:ext uri="{BB962C8B-B14F-4D97-AF65-F5344CB8AC3E}">
        <p14:creationId xmlns:p14="http://schemas.microsoft.com/office/powerpoint/2010/main" val="2706737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 anbefales, at I: </a:t>
            </a:r>
            <a:r>
              <a:rPr lang="da-DK" b="1" u="sng" dirty="0"/>
              <a:t> </a:t>
            </a:r>
          </a:p>
          <a:p>
            <a:r>
              <a:rPr lang="da-DK" b="0" baseline="0" dirty="0" smtClean="0">
                <a:solidFill>
                  <a:schemeClr val="tx1"/>
                </a:solidFill>
              </a:rPr>
              <a:t>Arbejder med at udvikle et fælles tidssvarende børnesyn på tværs i organisationen, så børnesynet bliver rettesnor for en fælles praksis for børneinddragelse. </a:t>
            </a:r>
            <a:endParaRPr lang="da-DK" b="0" dirty="0" smtClean="0">
              <a:solidFill>
                <a:schemeClr val="tx1"/>
              </a:solidFill>
            </a:endParaRPr>
          </a:p>
          <a:p>
            <a:endParaRPr lang="da-DK" b="1" dirty="0" smtClean="0">
              <a:solidFill>
                <a:schemeClr val="tx1"/>
              </a:solidFill>
            </a:endParaRPr>
          </a:p>
          <a:p>
            <a:r>
              <a:rPr lang="da-DK" b="1" dirty="0" smtClean="0">
                <a:solidFill>
                  <a:schemeClr val="tx1"/>
                </a:solidFill>
              </a:rPr>
              <a:t>Faglig begrundelse</a:t>
            </a:r>
          </a:p>
          <a:p>
            <a:pPr marL="171707" indent="-171707">
              <a:buFont typeface="Wingdings" panose="05000000000000000000" pitchFamily="2" charset="2"/>
              <a:buChar char="Ø"/>
            </a:pPr>
            <a:r>
              <a:rPr lang="da-DK" dirty="0" smtClean="0"/>
              <a:t>Et fælles børnesyn, som går på tværs af det samlede børne- og ungeområde i kommunen, kan understøtte, at de børn, kommunen er i kontakt med, oplever at blive mødt med samme tilgang og forståelse af, hvordan de kan byde ind og få indflydelse på forhold</a:t>
            </a:r>
            <a:r>
              <a:rPr lang="da-DK" baseline="0" dirty="0" smtClean="0"/>
              <a:t> </a:t>
            </a:r>
            <a:r>
              <a:rPr lang="da-DK" dirty="0" smtClean="0"/>
              <a:t>i eget liv. Et fælles børnesyn giver fælles fodslag i samarbejdet med børnene, i det tværfaglige samarbejde og i samarbejdet med forældre og netværk.</a:t>
            </a:r>
          </a:p>
          <a:p>
            <a:pPr marL="171707" indent="-171707">
              <a:buFont typeface="Wingdings" panose="05000000000000000000" pitchFamily="2" charset="2"/>
              <a:buChar char="Ø"/>
            </a:pPr>
            <a:r>
              <a:rPr lang="da-DK" dirty="0" smtClean="0"/>
              <a:t>I et fælles børnesyn kan ledelsen sætte en retning for arbejdet med børneinddragelse i praksis, hvilket bidrager med tydeligt ledelsesansvar og ledelsesopbakning. Et børnesyn handler om, hvilket perspektiv der er på børn og unge og dermed den måde, børn og unge opfattes på. Børnesynet har indvirkning på, hvordan rådgiverne møder børnene og de unge og således den praksis, rådgiverne møder dem med. </a:t>
            </a:r>
          </a:p>
          <a:p>
            <a:pPr marL="171707" indent="-171707">
              <a:buFont typeface="Wingdings" panose="05000000000000000000" pitchFamily="2" charset="2"/>
              <a:buChar char="Ø"/>
            </a:pPr>
            <a:r>
              <a:rPr lang="da-DK" dirty="0" smtClean="0"/>
              <a:t>Når der arbejdes med inddragelse af barnet eller den unge, tages der altid udgangspunkt i det enkelte barn eller den enkelte</a:t>
            </a:r>
            <a:r>
              <a:rPr lang="da-DK" baseline="0" dirty="0" smtClean="0"/>
              <a:t> unge</a:t>
            </a:r>
            <a:r>
              <a:rPr lang="da-DK" dirty="0" smtClean="0"/>
              <a:t>, den situation, som barnet eller den unge befinder sig i, og de muligheder, der er til stede i inddragelsen af barnet eller den unge. Den faglighed, dømmekraft og refleksion, som fagpersoner praktiserer, er væsentlig for, hvordan inddragelsen af det enkelte barn eller den enkelte unge falder ud. </a:t>
            </a:r>
          </a:p>
          <a:p>
            <a:pPr marL="171707" indent="-171707">
              <a:buFont typeface="Wingdings" panose="05000000000000000000" pitchFamily="2" charset="2"/>
              <a:buChar char="Ø"/>
            </a:pPr>
            <a:r>
              <a:rPr lang="da-DK" dirty="0" smtClean="0"/>
              <a:t>Foruden relevant lovgivning på området kan et fælles børnesyn sætte retning for, hvordan børns eller unges inddragelse skal forstås og integreres i praksis. Børnesynet er kulturelt og historisk defineret og er derfor hele tiden i bevægelse. Det betyder, at flere børnesyn kan være til stede på samme tid hos ledere og medarbejdere i organisationen. Disse børnesyn kan være modstridende og skabe uenigheder og forskellige praksisser i inddragelsen af børn eller unge. En fælles bevidsthed om og tydeliggørelse af børnesynet kan være med til at:</a:t>
            </a:r>
          </a:p>
          <a:p>
            <a:pPr marL="629593" lvl="1" indent="-171707">
              <a:buFont typeface="Arial" panose="020B0604020202020204" pitchFamily="34" charset="0"/>
              <a:buChar char="•"/>
            </a:pPr>
            <a:r>
              <a:rPr lang="da-DK" dirty="0" smtClean="0"/>
              <a:t>Skabe klarhed over formålet med inddragelsen. </a:t>
            </a:r>
          </a:p>
          <a:p>
            <a:pPr marL="629593" lvl="1" indent="-171707">
              <a:buFont typeface="Arial" panose="020B0604020202020204" pitchFamily="34" charset="0"/>
              <a:buChar char="•"/>
            </a:pPr>
            <a:r>
              <a:rPr lang="da-DK" dirty="0" smtClean="0"/>
              <a:t>Sætte en værdimæssig rettesnor for god praksis for inddragelse. </a:t>
            </a:r>
          </a:p>
          <a:p>
            <a:pPr marL="629593" lvl="1" indent="-171707">
              <a:buFont typeface="Arial" panose="020B0604020202020204" pitchFamily="34" charset="0"/>
              <a:buChar char="•"/>
            </a:pPr>
            <a:r>
              <a:rPr lang="da-DK" dirty="0" smtClean="0"/>
              <a:t>Styrke grundlaget for, at børnesynet implementeres og indlejres i praksis.</a:t>
            </a:r>
          </a:p>
          <a:p>
            <a:pPr marL="457886" lvl="1"/>
            <a:r>
              <a:rPr lang="da-DK" dirty="0" smtClean="0"/>
              <a:t> </a:t>
            </a:r>
            <a:endParaRPr lang="da-DK" dirty="0"/>
          </a:p>
          <a:p>
            <a:r>
              <a:rPr lang="da-DK" b="1" dirty="0"/>
              <a:t>Hvad betyder det for praksis?</a:t>
            </a:r>
          </a:p>
          <a:p>
            <a:pPr marL="171707" indent="-171707">
              <a:buFont typeface="Wingdings" panose="05000000000000000000" pitchFamily="2" charset="2"/>
              <a:buChar char="Ø"/>
            </a:pPr>
            <a:r>
              <a:rPr lang="da-DK" dirty="0" smtClean="0"/>
              <a:t>I arbejdet med et fælles tværgående børnesyn er det relevant at tage udgangspunkt i viden om et tidssvarende børnesyn. Der kan desuden tages udgangspunkt i relevant lovgivning, herunder barnets lov samt i lokale politikker og strategier inden for det samlede børne- og ungeområde i kommunen. Der kan bl.a. findes viden om et tidssvarende børnesyn i </a:t>
            </a:r>
            <a:r>
              <a:rPr lang="da-DK" dirty="0" err="1" smtClean="0"/>
              <a:t>Lundys</a:t>
            </a:r>
            <a:r>
              <a:rPr lang="da-DK" dirty="0" smtClean="0"/>
              <a:t> model og i partnerskabets udfoldelse af et tidssvarende børnesyn.</a:t>
            </a:r>
          </a:p>
          <a:p>
            <a:pPr marL="171707" indent="-171707">
              <a:buFont typeface="Wingdings" panose="05000000000000000000" pitchFamily="2" charset="2"/>
              <a:buChar char="Ø"/>
            </a:pPr>
            <a:r>
              <a:rPr lang="da-DK" dirty="0" smtClean="0"/>
              <a:t>Formuleringen af et fælles tidssvarende børnesyn kan eksempelvis ske i forbindelse med kommunens udarbejdelse eller opdatering af en sammenhængende børnepolitik på tværs af special- og almenområdet. </a:t>
            </a:r>
          </a:p>
          <a:p>
            <a:pPr marL="171707" indent="-171707">
              <a:buFont typeface="Wingdings" panose="05000000000000000000" pitchFamily="2" charset="2"/>
              <a:buChar char="Ø"/>
            </a:pPr>
            <a:r>
              <a:rPr lang="da-DK" dirty="0" smtClean="0"/>
              <a:t>I processen med at definere et fælles børnesyn i organisationen kan der med fordel reflekteres over, hvad ledelse</a:t>
            </a:r>
            <a:r>
              <a:rPr lang="da-DK" baseline="0" dirty="0" smtClean="0"/>
              <a:t> og rådgiverne</a:t>
            </a:r>
            <a:r>
              <a:rPr lang="da-DK" dirty="0" smtClean="0"/>
              <a:t> ser er vigtigt i inddragelsen af børn og unge samt muligheder og dilemmaer i inddragelsen af børn og unge. Formålet er, at der opnås en fælles forståelse af det grundlæggende syn på børn og unge, som understøtter arbejdet med børneinddragelse i praksis. </a:t>
            </a:r>
          </a:p>
          <a:p>
            <a:pPr marL="171707" indent="-171707">
              <a:buFont typeface="Wingdings" panose="05000000000000000000" pitchFamily="2" charset="2"/>
              <a:buChar char="Ø"/>
            </a:pPr>
            <a:r>
              <a:rPr lang="da-DK" dirty="0" smtClean="0"/>
              <a:t>Arbejdet med et fælles organisatorisk børnesyn er forankret i ledelsen, da børnesynet sætter retning for de strategiske visioner for børneinddragelse og for arbejdet i praksis på tværs i organisationen. Det er afgørende, at børnesynet implementeres på tværs af områder.</a:t>
            </a:r>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13</a:t>
            </a:fld>
            <a:endParaRPr lang="da-DK" dirty="0"/>
          </a:p>
        </p:txBody>
      </p:sp>
    </p:spTree>
    <p:extLst>
      <p:ext uri="{BB962C8B-B14F-4D97-AF65-F5344CB8AC3E}">
        <p14:creationId xmlns:p14="http://schemas.microsoft.com/office/powerpoint/2010/main" val="1290078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 anbefales, at I: </a:t>
            </a:r>
            <a:r>
              <a:rPr lang="da-DK" b="1" u="sng" dirty="0"/>
              <a:t> </a:t>
            </a:r>
          </a:p>
          <a:p>
            <a:r>
              <a:rPr lang="da-DK" dirty="0"/>
              <a:t>Etablerer organisatoriske rammer, som understøtter, at rådgiverne har kompetencer til og kan arbejde fleksibelt med inddragelsen af barnet elle den unge i egen sag, så inddragelsen sker løbende, systematisk og med høj faglighed fra start til slut i sagsforløbet. </a:t>
            </a:r>
          </a:p>
          <a:p>
            <a:endParaRPr lang="da-DK" b="1" dirty="0" smtClean="0">
              <a:solidFill>
                <a:schemeClr val="tx1"/>
              </a:solidFill>
            </a:endParaRPr>
          </a:p>
          <a:p>
            <a:r>
              <a:rPr lang="da-DK" b="1" dirty="0" smtClean="0">
                <a:solidFill>
                  <a:schemeClr val="tx1"/>
                </a:solidFill>
              </a:rPr>
              <a:t>Faglig begrundelse</a:t>
            </a:r>
          </a:p>
          <a:p>
            <a:pPr marL="171707" indent="-171707">
              <a:buFont typeface="Wingdings" panose="05000000000000000000" pitchFamily="2" charset="2"/>
              <a:buChar char="Ø"/>
            </a:pPr>
            <a:r>
              <a:rPr lang="da-DK" dirty="0" smtClean="0"/>
              <a:t>For at rådgiverne kan arbejde fokuseret med inddragelse af barnet eller den unge i egen sag er det vigtigt, at de organisatoriske</a:t>
            </a:r>
            <a:r>
              <a:rPr lang="da-DK" baseline="0" dirty="0" smtClean="0"/>
              <a:t> rammer understøtter det, og at </a:t>
            </a:r>
            <a:r>
              <a:rPr lang="da-DK" dirty="0" smtClean="0"/>
              <a:t>der sættes en ledelsesmæssig retning for arbejdet. </a:t>
            </a:r>
          </a:p>
          <a:p>
            <a:pPr marL="171707" indent="-171707">
              <a:buFont typeface="Wingdings" panose="05000000000000000000" pitchFamily="2" charset="2"/>
              <a:buChar char="Ø"/>
            </a:pPr>
            <a:r>
              <a:rPr lang="da-DK" dirty="0" smtClean="0"/>
              <a:t>De eksisterende</a:t>
            </a:r>
            <a:r>
              <a:rPr lang="da-DK" baseline="0" dirty="0" smtClean="0"/>
              <a:t> arbejdsgange og praksis kan </a:t>
            </a:r>
            <a:r>
              <a:rPr lang="da-DK" dirty="0" smtClean="0"/>
              <a:t>kræve justeringer og i nogle tilfælde fælles udvikling af ny praksis, arbejdsgange og brug af nye metoder. Når praksis skal udvikles og forandres, er der særligt tre drivkræfter, der bør arbejdes med, og som er gensidigt afhængige og i realiteten overlappende. </a:t>
            </a:r>
          </a:p>
          <a:p>
            <a:pPr marL="629593" lvl="1" indent="-171707">
              <a:buFont typeface="Arial" panose="020B0604020202020204" pitchFamily="34" charset="0"/>
              <a:buChar char="•"/>
            </a:pPr>
            <a:r>
              <a:rPr lang="da-DK" dirty="0" smtClean="0"/>
              <a:t>Organisatorisk understøttelse</a:t>
            </a:r>
          </a:p>
          <a:p>
            <a:pPr marL="629593" lvl="1" indent="-171707">
              <a:buFont typeface="Arial" panose="020B0604020202020204" pitchFamily="34" charset="0"/>
              <a:buChar char="•"/>
            </a:pPr>
            <a:r>
              <a:rPr lang="da-DK" dirty="0" smtClean="0"/>
              <a:t>Kompetencer </a:t>
            </a:r>
          </a:p>
          <a:p>
            <a:pPr marL="629593" lvl="1" indent="-171707">
              <a:buFont typeface="Arial" panose="020B0604020202020204" pitchFamily="34" charset="0"/>
              <a:buChar char="•"/>
            </a:pPr>
            <a:r>
              <a:rPr lang="da-DK" dirty="0" smtClean="0"/>
              <a:t>Ledelse.</a:t>
            </a:r>
          </a:p>
          <a:p>
            <a:pPr marL="171707" indent="-171707">
              <a:buFont typeface="Wingdings" panose="05000000000000000000" pitchFamily="2" charset="2"/>
              <a:buChar char="Ø"/>
            </a:pPr>
            <a:r>
              <a:rPr lang="da-DK" dirty="0" smtClean="0"/>
              <a:t>Organisationens arbejde med et fælles børnesyn kan tilbyde strategiske visioner for børneinddragelse, som sætter retning for arbejdet i praksis og bidrager med et tydeligt ledelsesansvar og ledelsesopbakning. </a:t>
            </a:r>
          </a:p>
          <a:p>
            <a:pPr marL="171707" indent="-171707">
              <a:buFont typeface="Wingdings" panose="05000000000000000000" pitchFamily="2" charset="2"/>
              <a:buChar char="Ø"/>
            </a:pPr>
            <a:r>
              <a:rPr lang="da-DK" dirty="0" smtClean="0"/>
              <a:t>De strategiske visioner skal omsættes til organisatoriske rammer, som understøtter arbejdet med børneinddragelse i praksis. De organisatoriske rammer omfatter bl.a., at rådgiver kan tilpasse inddragelsen til det enkelte barn eller den enkelte unge ved at kunne arbejde løbende og fleksibelt med inddragelse og have den fornødne tid til inddragelsen, samt at der er mulighed for at møde barnet eller den unge på en måde, de ønsker og har behov for. Det kan bl.a. omhandle, at der tilbydes fysiske eller digitale børnevenlige rammer, som understøtter, at barnet eller den unge føler sig tryg og kan give udtryk for egne synspunkter. </a:t>
            </a:r>
          </a:p>
          <a:p>
            <a:pPr marL="171707" indent="-171707">
              <a:buFont typeface="Wingdings" panose="05000000000000000000" pitchFamily="2" charset="2"/>
              <a:buChar char="Ø"/>
            </a:pPr>
            <a:r>
              <a:rPr lang="da-DK" dirty="0" smtClean="0"/>
              <a:t>Rådgiveren bør have mulighed for at afsøge og opdatere sig på viden om og kompetencer til at kunne </a:t>
            </a:r>
            <a:r>
              <a:rPr lang="da-DK" dirty="0" err="1" smtClean="0"/>
              <a:t>facilitere</a:t>
            </a:r>
            <a:r>
              <a:rPr lang="da-DK" dirty="0" smtClean="0"/>
              <a:t>, at det enkelte barn eller den enkelte unge bliver reelt inddraget. Dette også med fokus på målgrupper af børn eller unge, som kan have særlige behov i inddragelsesprocesser. </a:t>
            </a:r>
          </a:p>
          <a:p>
            <a:pPr marL="171707" indent="-171707">
              <a:buFont typeface="Wingdings" panose="05000000000000000000" pitchFamily="2" charset="2"/>
              <a:buChar char="Ø"/>
            </a:pPr>
            <a:r>
              <a:rPr lang="da-DK" dirty="0" smtClean="0"/>
              <a:t>Den faglige ledelse er afgørende, når kvaliteten i sagsbehandlingen skal styrkes, og når der skal sikres sammenhæng fra det overordnede strategiske niveau til den daglige praksis. </a:t>
            </a:r>
          </a:p>
          <a:p>
            <a:pPr marL="171707" indent="-171707">
              <a:buFont typeface="Wingdings" panose="05000000000000000000" pitchFamily="2" charset="2"/>
              <a:buChar char="Ø"/>
            </a:pPr>
            <a:r>
              <a:rPr lang="da-DK" dirty="0" smtClean="0"/>
              <a:t>Den faglige ledelse skal sikre strukturer, der understøtter lovmedholdelighed samt systematik, ensartethed, læring og høj faglighed i inddragelsespraksis. </a:t>
            </a:r>
          </a:p>
          <a:p>
            <a:endParaRPr lang="da-DK" dirty="0"/>
          </a:p>
          <a:p>
            <a:r>
              <a:rPr lang="da-DK" b="1" dirty="0"/>
              <a:t>Hvad betyder det for praksis?</a:t>
            </a:r>
          </a:p>
          <a:p>
            <a:pPr marL="171707" indent="-171707">
              <a:buFont typeface="Wingdings" panose="05000000000000000000" pitchFamily="2" charset="2"/>
              <a:buChar char="Ø"/>
            </a:pPr>
            <a:r>
              <a:rPr lang="da-DK" dirty="0" smtClean="0"/>
              <a:t>Ledelsen skal understøtte et fagligt læringsmiljø og være med til at skabe arbejdsgange, hvor der arbejdes med at styrke barnets eller den unges rolle som aktør i egen sag. </a:t>
            </a:r>
          </a:p>
          <a:p>
            <a:pPr marL="171707" indent="-171707">
              <a:buFont typeface="Wingdings" panose="05000000000000000000" pitchFamily="2" charset="2"/>
              <a:buChar char="Ø"/>
            </a:pPr>
            <a:r>
              <a:rPr lang="da-DK" dirty="0" smtClean="0"/>
              <a:t>Ledelsen bør tilbyde rådgivernes kompetenceudvikling, supervision, tæt refleksiv sparring og feedback. </a:t>
            </a:r>
          </a:p>
          <a:p>
            <a:pPr marL="171707" indent="-171707">
              <a:buFont typeface="Wingdings" panose="05000000000000000000" pitchFamily="2" charset="2"/>
              <a:buChar char="Ø"/>
            </a:pPr>
            <a:r>
              <a:rPr lang="da-DK" dirty="0" smtClean="0"/>
              <a:t>Ledelsen kan</a:t>
            </a:r>
            <a:r>
              <a:rPr lang="da-DK" baseline="0" dirty="0" smtClean="0"/>
              <a:t> anvende observationer eller deltagelse i sagsbehandlingen, når der skal følges op </a:t>
            </a:r>
            <a:r>
              <a:rPr lang="da-DK" dirty="0" smtClean="0"/>
              <a:t>på implementeringen af barnets eller den unges inddragelse. </a:t>
            </a:r>
          </a:p>
          <a:p>
            <a:pPr marL="171707" indent="-171707">
              <a:buFont typeface="Wingdings" panose="05000000000000000000" pitchFamily="2" charset="2"/>
              <a:buChar char="Ø"/>
            </a:pPr>
            <a:r>
              <a:rPr lang="da-DK" dirty="0" smtClean="0"/>
              <a:t>Løbende sparring og feedback er vigtige greb, der kan anvendes. </a:t>
            </a:r>
          </a:p>
          <a:p>
            <a:pPr marL="171707" indent="-171707">
              <a:buFont typeface="Wingdings" panose="05000000000000000000" pitchFamily="2" charset="2"/>
              <a:buChar char="Ø"/>
            </a:pPr>
            <a:r>
              <a:rPr lang="da-DK" dirty="0" smtClean="0"/>
              <a:t>Strukturerede ledelsestilsyn kan bidrage til at afstemme fælles faglig forståelse og tilgang til børneinddragelse,</a:t>
            </a:r>
            <a:r>
              <a:rPr lang="da-DK" baseline="0" dirty="0" smtClean="0"/>
              <a:t> s</a:t>
            </a:r>
            <a:r>
              <a:rPr lang="da-DK" dirty="0" smtClean="0"/>
              <a:t>åledes at der bidrages til løbende justering af praksis, fælles læring og udvikling i afdelingen og hos den enkelte rådgiver.</a:t>
            </a:r>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14</a:t>
            </a:fld>
            <a:endParaRPr lang="da-DK" dirty="0"/>
          </a:p>
        </p:txBody>
      </p:sp>
    </p:spTree>
    <p:extLst>
      <p:ext uri="{BB962C8B-B14F-4D97-AF65-F5344CB8AC3E}">
        <p14:creationId xmlns:p14="http://schemas.microsoft.com/office/powerpoint/2010/main" val="2199581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 anbefales, at I: </a:t>
            </a:r>
            <a:r>
              <a:rPr lang="da-DK" b="1" u="sng" dirty="0"/>
              <a:t> </a:t>
            </a:r>
          </a:p>
          <a:p>
            <a:r>
              <a:rPr lang="da-DK" dirty="0"/>
              <a:t>Fra start i sagsforløbet sætter en tydelig ramme og har løbende dialog med barnet eller den unge om, hvordan de ønsker at blive inddraget, så deres perspektiv, ønsker og behov bliver en integreret del af sagsbehandlingen. </a:t>
            </a:r>
          </a:p>
          <a:p>
            <a:endParaRPr lang="da-DK" b="1" dirty="0" smtClean="0">
              <a:solidFill>
                <a:schemeClr val="tx1"/>
              </a:solidFill>
            </a:endParaRPr>
          </a:p>
          <a:p>
            <a:r>
              <a:rPr lang="da-DK" b="1" dirty="0" smtClean="0">
                <a:solidFill>
                  <a:schemeClr val="tx1"/>
                </a:solidFill>
              </a:rPr>
              <a:t>Faglig begrundelse</a:t>
            </a:r>
          </a:p>
          <a:p>
            <a:pPr marL="171707" indent="-171707">
              <a:buFont typeface="Wingdings" panose="05000000000000000000" pitchFamily="2" charset="2"/>
              <a:buChar char="Ø"/>
            </a:pPr>
            <a:r>
              <a:rPr lang="da-DK" dirty="0" smtClean="0"/>
              <a:t>Rådgiveren bør tilbyde barnet eller den unge et ”rum”, som er trygt, inkluderende, og hvor barnet eller den unge støttes i både at give udtryk for egne synspunkter og give feedback på sin oplevelse af at blive inddraget. ”Rummet” henviser både til det mentale, det inkluderende og det fysiske rum samt tid. </a:t>
            </a:r>
          </a:p>
          <a:p>
            <a:pPr marL="171707" indent="-171707">
              <a:buFont typeface="Wingdings" panose="05000000000000000000" pitchFamily="2" charset="2"/>
              <a:buChar char="Ø"/>
            </a:pPr>
            <a:r>
              <a:rPr lang="da-DK" dirty="0" smtClean="0"/>
              <a:t>Barnets eller den unges alder, modenhed, kommunikative kompetencer og funktionsniveau kan have betydning for, hvordan inddragelsen kan sikres og skal tilrettelægges. </a:t>
            </a:r>
          </a:p>
          <a:p>
            <a:pPr marL="171707" indent="-171707">
              <a:buFont typeface="Wingdings" panose="05000000000000000000" pitchFamily="2" charset="2"/>
              <a:buChar char="Ø"/>
            </a:pPr>
            <a:r>
              <a:rPr lang="da-DK" dirty="0" smtClean="0"/>
              <a:t>Rådgiveren bør tidligt i forløbet og løbende have en dialog med barnet eller den unge om, hvordan de gerne vil inddrages. Rådgiveren skal have opmærksomhed på, at deres ønsker til inddragelse kan ændre sig over tid, fx i forbindelse med at de bliver ældre, mere modne eller får nogle andre behov, som skal imødekommes. </a:t>
            </a:r>
          </a:p>
          <a:p>
            <a:pPr marL="171707" indent="-171707">
              <a:buFont typeface="Wingdings" panose="05000000000000000000" pitchFamily="2" charset="2"/>
              <a:buChar char="Ø"/>
            </a:pPr>
            <a:r>
              <a:rPr lang="da-DK" dirty="0" smtClean="0"/>
              <a:t>Rådgiveren</a:t>
            </a:r>
            <a:r>
              <a:rPr lang="da-DK" baseline="0" dirty="0" smtClean="0"/>
              <a:t> </a:t>
            </a:r>
            <a:r>
              <a:rPr lang="da-DK" dirty="0" smtClean="0"/>
              <a:t>bør</a:t>
            </a:r>
            <a:r>
              <a:rPr lang="da-DK" baseline="0" dirty="0" smtClean="0"/>
              <a:t> </a:t>
            </a:r>
            <a:r>
              <a:rPr lang="da-DK" dirty="0" smtClean="0"/>
              <a:t>opsøge faglig viden om målgruppen og kende barnets eller den unges situation, udvikling og alder, så rådgiveren kan målrette rammerne for inddragelsen og sikre, at de er inkluderende i forhold til barnet eller den unge. Foruden dialog med barnet eller den unge kan deres forudsætninger for deltagelse også afdækkes via forældre, andre fagpersoner eller sagsakter. </a:t>
            </a:r>
          </a:p>
          <a:p>
            <a:pPr marL="171707" indent="-171707">
              <a:buFont typeface="Wingdings" panose="05000000000000000000" pitchFamily="2" charset="2"/>
              <a:buChar char="Ø"/>
            </a:pPr>
            <a:r>
              <a:rPr lang="da-DK" dirty="0" smtClean="0"/>
              <a:t>Barnet eller den unge skal oplyses om og forstå sine rettigheder, da de derved kender deres handlemuligheder i sagsforløbet. Rådgiveren skal løbende informere barnet eller den unge om sagsbehandlingsprocessen, aktørers forskellige roller og beslutningskompetencer, så de oplever en transparent proces med tydelig, konkret og begrundet information om det, der vedrører deres liv. Dette er især vigtigt i situationer, hvor rådgiveren træffer beslutninger, som ikke er i overensstemmelse med barnets eller den unges ønske. </a:t>
            </a:r>
          </a:p>
          <a:p>
            <a:pPr marL="171707" indent="-171707">
              <a:buFont typeface="Wingdings" panose="05000000000000000000" pitchFamily="2" charset="2"/>
              <a:buChar char="Ø"/>
            </a:pPr>
            <a:r>
              <a:rPr lang="da-DK" dirty="0" smtClean="0"/>
              <a:t>Barnets eller den unges holdning og synspunkter skal tilvejebringes løbende, inden der træffes beslutninger i barnets eller den unges sag. Det er derfor centralt, at inddragelsen sker løbende og bliver en integreret del af sagsbehandlingen. </a:t>
            </a:r>
          </a:p>
          <a:p>
            <a:pPr marL="171707" indent="-171707">
              <a:buFont typeface="Wingdings" panose="05000000000000000000" pitchFamily="2" charset="2"/>
              <a:buChar char="Ø"/>
            </a:pPr>
            <a:r>
              <a:rPr lang="da-DK" dirty="0" smtClean="0"/>
              <a:t>Det er vigtigt, at rådgiveren er opmærksom på, at børn og unge ofte har brug for tid til at omsætte relevant information og viden og udtrykke følelser, tanker og meninger. Der bør derfor skabes tid i forløbet til barnets eller den unges refleksion. </a:t>
            </a:r>
          </a:p>
          <a:p>
            <a:pPr marL="171707" indent="-171707">
              <a:buFont typeface="Wingdings" panose="05000000000000000000" pitchFamily="2" charset="2"/>
              <a:buChar char="Ø"/>
            </a:pPr>
            <a:r>
              <a:rPr lang="da-DK" dirty="0" smtClean="0"/>
              <a:t>Det vigtigt, at inddragelsesrummet er trygt og tillidsfuldt. </a:t>
            </a:r>
            <a:endParaRPr lang="da-DK" dirty="0"/>
          </a:p>
          <a:p>
            <a:pPr marL="171707" indent="-171707" defTabSz="915772">
              <a:buFont typeface="Wingdings" panose="05000000000000000000" pitchFamily="2" charset="2"/>
              <a:buChar char="Ø"/>
              <a:defRPr/>
            </a:pPr>
            <a:endParaRPr lang="da-DK" dirty="0"/>
          </a:p>
          <a:p>
            <a:r>
              <a:rPr lang="da-DK" b="1" dirty="0"/>
              <a:t>Hvad betyder det for praksis?</a:t>
            </a:r>
          </a:p>
          <a:p>
            <a:r>
              <a:rPr lang="da-DK" i="1" dirty="0" smtClean="0"/>
              <a:t>Afdækning af kommunikationsform </a:t>
            </a:r>
          </a:p>
          <a:p>
            <a:pPr marL="171707" indent="-171707">
              <a:buFont typeface="Wingdings" panose="05000000000000000000" pitchFamily="2" charset="2"/>
              <a:buChar char="Ø"/>
            </a:pPr>
            <a:r>
              <a:rPr lang="da-DK" dirty="0" smtClean="0"/>
              <a:t>I tilpasningen og planlægningen af barnets eller den unges inddragelse i forløbet er det vigtigt, at rådgiveren afdækker barnets eller den unges foretrukne kommunikationsform, herunder eventuelle behov for hjælpemidler. Det kan eksempelvis være, at barnet eller den unge har behov for at kunne give udtryk for synspunkter visuelt eller at kunne besvare nogle spørgsmål ved hjælp af en skala. </a:t>
            </a:r>
          </a:p>
          <a:p>
            <a:endParaRPr lang="da-DK" i="1" dirty="0" smtClean="0"/>
          </a:p>
          <a:p>
            <a:r>
              <a:rPr lang="da-DK" i="1" dirty="0" smtClean="0"/>
              <a:t>Barnets eller den unges ønsker til mødested </a:t>
            </a:r>
          </a:p>
          <a:p>
            <a:pPr marL="171707" indent="-171707">
              <a:buFont typeface="Wingdings" panose="05000000000000000000" pitchFamily="2" charset="2"/>
              <a:buChar char="Ø"/>
            </a:pPr>
            <a:r>
              <a:rPr lang="da-DK" dirty="0" smtClean="0"/>
              <a:t>Rådgiveren</a:t>
            </a:r>
            <a:r>
              <a:rPr lang="da-DK" baseline="0" dirty="0" smtClean="0"/>
              <a:t> kan understøtte, at barnet eller den unge føler sig tryg i deres møde ved at være </a:t>
            </a:r>
            <a:r>
              <a:rPr lang="da-DK" dirty="0" smtClean="0"/>
              <a:t>opmærksom på, om barnet eller den unge har ønsker til, hvor samtalerne finder sted. Det kan eksempelvis være derhjemme, på kommunen, i skolen, på gaden m.v. Barnet eller den unge kan også have ønsker til, hvem der kan støtte ved deltagelse i møder, eller om han eller hun helst vil deltage uden forældre eller netværkspersoner. </a:t>
            </a:r>
          </a:p>
          <a:p>
            <a:pPr marL="171707" indent="-171707">
              <a:buFont typeface="Wingdings" panose="05000000000000000000" pitchFamily="2" charset="2"/>
              <a:buChar char="Ø"/>
            </a:pPr>
            <a:r>
              <a:rPr lang="da-DK" dirty="0" smtClean="0"/>
              <a:t>Rådgiveren børe være opmærksom på, om de fysiske rammer, som barnet eller den unge inviteres ind i, er tilpasset barnets eller den unges alder, modenhed og behov. </a:t>
            </a:r>
          </a:p>
          <a:p>
            <a:pPr marL="171707" indent="-171707">
              <a:buFont typeface="Wingdings" panose="05000000000000000000" pitchFamily="2" charset="2"/>
              <a:buChar char="Ø"/>
            </a:pPr>
            <a:r>
              <a:rPr lang="da-DK" dirty="0" smtClean="0"/>
              <a:t>Rummet skal opleves trygt og roligt og være indrettet, så det understøtter, at barnet eller den unge kan give udtryk for egne synspunkter. Der kan eksempelvis være legetøj eller kreative redskaber, som barnet eller den unge kan anvende til at komme til orde. </a:t>
            </a:r>
          </a:p>
          <a:p>
            <a:endParaRPr lang="da-DK" i="1" dirty="0" smtClean="0"/>
          </a:p>
          <a:p>
            <a:r>
              <a:rPr lang="da-DK" i="1" dirty="0" smtClean="0"/>
              <a:t>Forberedelse af barnet eller den unge til deltagelse i møder </a:t>
            </a:r>
          </a:p>
          <a:p>
            <a:pPr marL="171707" indent="-171707">
              <a:buFont typeface="Wingdings" panose="05000000000000000000" pitchFamily="2" charset="2"/>
              <a:buChar char="Ø"/>
            </a:pPr>
            <a:r>
              <a:rPr lang="da-DK" dirty="0" smtClean="0"/>
              <a:t>Det er</a:t>
            </a:r>
            <a:r>
              <a:rPr lang="da-DK" baseline="0" dirty="0" smtClean="0"/>
              <a:t> vigtigt </a:t>
            </a:r>
            <a:r>
              <a:rPr lang="da-DK" dirty="0" smtClean="0"/>
              <a:t>for inddragelsen, at barnet eller den unge så vidt muligt er til stede på møder og inviteres til samtaler. </a:t>
            </a:r>
          </a:p>
          <a:p>
            <a:pPr marL="171707" indent="-171707">
              <a:buFont typeface="Wingdings" panose="05000000000000000000" pitchFamily="2" charset="2"/>
              <a:buChar char="Ø"/>
            </a:pPr>
            <a:r>
              <a:rPr lang="da-DK" dirty="0" smtClean="0"/>
              <a:t>Alene barnets eller den unges tilstedeværelse er ikke ensbetydende med inddragelse, da</a:t>
            </a:r>
            <a:r>
              <a:rPr lang="da-DK" baseline="0" dirty="0" smtClean="0"/>
              <a:t> de</a:t>
            </a:r>
            <a:r>
              <a:rPr lang="da-DK" dirty="0" smtClean="0"/>
              <a:t> stadig skal understøttes i deltagelsen. </a:t>
            </a:r>
          </a:p>
          <a:p>
            <a:pPr marL="171707" indent="-171707">
              <a:buFont typeface="Wingdings" panose="05000000000000000000" pitchFamily="2" charset="2"/>
              <a:buChar char="Ø"/>
            </a:pPr>
            <a:r>
              <a:rPr lang="da-DK" dirty="0" smtClean="0"/>
              <a:t>Rådgiveren kan forberede barnet eller den unge til et møde ved at tale med og inddrage dem i forhold</a:t>
            </a:r>
            <a:r>
              <a:rPr lang="da-DK" baseline="0" dirty="0" smtClean="0"/>
              <a:t> til</a:t>
            </a:r>
            <a:r>
              <a:rPr lang="da-DK" dirty="0" smtClean="0"/>
              <a:t> fx:</a:t>
            </a:r>
          </a:p>
          <a:p>
            <a:pPr marL="629593" lvl="1" indent="-171707">
              <a:buFont typeface="Arial" panose="020B0604020202020204" pitchFamily="34" charset="0"/>
              <a:buChar char="•"/>
            </a:pPr>
            <a:r>
              <a:rPr lang="da-DK" dirty="0" smtClean="0"/>
              <a:t>Formålet med mødet.</a:t>
            </a:r>
          </a:p>
          <a:p>
            <a:pPr marL="629593" lvl="1" indent="-171707">
              <a:buFont typeface="Arial" panose="020B0604020202020204" pitchFamily="34" charset="0"/>
              <a:buChar char="•"/>
            </a:pPr>
            <a:r>
              <a:rPr lang="da-DK" dirty="0" smtClean="0"/>
              <a:t>Mødets varighed og stedet,</a:t>
            </a:r>
            <a:r>
              <a:rPr lang="da-DK" baseline="0" dirty="0" smtClean="0"/>
              <a:t> hvor mødet holdes.</a:t>
            </a:r>
            <a:endParaRPr lang="da-DK" dirty="0" smtClean="0"/>
          </a:p>
          <a:p>
            <a:pPr marL="629593" lvl="1" indent="-171707">
              <a:buFont typeface="Arial" panose="020B0604020202020204" pitchFamily="34" charset="0"/>
              <a:buChar char="•"/>
            </a:pPr>
            <a:r>
              <a:rPr lang="da-DK" dirty="0" smtClean="0"/>
              <a:t>Hvem og hvor mange der deltager på mødet. </a:t>
            </a:r>
          </a:p>
          <a:p>
            <a:pPr marL="629593" lvl="1" indent="-171707">
              <a:buFont typeface="Arial" panose="020B0604020202020204" pitchFamily="34" charset="0"/>
              <a:buChar char="•"/>
            </a:pPr>
            <a:r>
              <a:rPr lang="da-DK" dirty="0" smtClean="0"/>
              <a:t>Om barnet eller den unge har et ønske til, hvor</a:t>
            </a:r>
            <a:r>
              <a:rPr lang="da-DK" baseline="0" dirty="0" smtClean="0"/>
              <a:t> de skal </a:t>
            </a:r>
            <a:r>
              <a:rPr lang="da-DK" dirty="0" smtClean="0"/>
              <a:t>sidde i mødet. </a:t>
            </a:r>
          </a:p>
          <a:p>
            <a:pPr marL="629593" lvl="1" indent="-171707">
              <a:buFont typeface="Arial" panose="020B0604020202020204" pitchFamily="34" charset="0"/>
              <a:buChar char="•"/>
            </a:pPr>
            <a:r>
              <a:rPr lang="da-DK" dirty="0" smtClean="0"/>
              <a:t>Hvilke spørgsmål barnet eller den unge vil blive stillet. </a:t>
            </a:r>
          </a:p>
          <a:p>
            <a:pPr marL="629593" lvl="1" indent="-171707">
              <a:buFont typeface="Arial" panose="020B0604020202020204" pitchFamily="34" charset="0"/>
              <a:buChar char="•"/>
            </a:pPr>
            <a:r>
              <a:rPr lang="da-DK" dirty="0" smtClean="0"/>
              <a:t>Om der er noget, som barnet eller den unge gerne vil sige på mødet.</a:t>
            </a:r>
          </a:p>
          <a:p>
            <a:pPr marL="629593" lvl="1" indent="-171707">
              <a:buFont typeface="Arial" panose="020B0604020202020204" pitchFamily="34" charset="0"/>
              <a:buChar char="•"/>
            </a:pPr>
            <a:r>
              <a:rPr lang="da-DK" dirty="0" smtClean="0"/>
              <a:t>Hvilke ønsker barnet eller den unge har til mødets udfald.</a:t>
            </a:r>
          </a:p>
          <a:p>
            <a:pPr marL="629593" lvl="1" indent="-171707">
              <a:buFont typeface="Arial" panose="020B0604020202020204" pitchFamily="34" charset="0"/>
              <a:buChar char="•"/>
            </a:pPr>
            <a:r>
              <a:rPr lang="da-DK" dirty="0" smtClean="0"/>
              <a:t>Hvem der efterfølgende får oplysningerne m.m. </a:t>
            </a:r>
          </a:p>
          <a:p>
            <a:pPr defTabSz="915772">
              <a:defRPr/>
            </a:pPr>
            <a:endParaRPr lang="da-DK" dirty="0"/>
          </a:p>
          <a:p>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15</a:t>
            </a:fld>
            <a:endParaRPr lang="da-DK" dirty="0"/>
          </a:p>
        </p:txBody>
      </p:sp>
    </p:spTree>
    <p:extLst>
      <p:ext uri="{BB962C8B-B14F-4D97-AF65-F5344CB8AC3E}">
        <p14:creationId xmlns:p14="http://schemas.microsoft.com/office/powerpoint/2010/main" val="583975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 anbefales, at I: </a:t>
            </a:r>
            <a:r>
              <a:rPr lang="da-DK" b="1" u="sng" dirty="0"/>
              <a:t> </a:t>
            </a:r>
          </a:p>
          <a:p>
            <a:r>
              <a:rPr lang="da-DK" dirty="0"/>
              <a:t>Arbejder fokuseret med at opbygge en tillidsfuld relation til det enkelte barn eller den enkelte unge, så barnet eller den unge føler sig tryg i samarbejdet. </a:t>
            </a:r>
          </a:p>
          <a:p>
            <a:endParaRPr lang="da-DK" b="1" dirty="0" smtClean="0">
              <a:solidFill>
                <a:schemeClr val="tx1"/>
              </a:solidFill>
            </a:endParaRPr>
          </a:p>
          <a:p>
            <a:r>
              <a:rPr lang="da-DK" b="1" dirty="0" smtClean="0">
                <a:solidFill>
                  <a:schemeClr val="tx1"/>
                </a:solidFill>
              </a:rPr>
              <a:t>Faglig begrundelse</a:t>
            </a:r>
          </a:p>
          <a:p>
            <a:pPr marL="171707" indent="-171707">
              <a:buFont typeface="Wingdings" panose="05000000000000000000" pitchFamily="2" charset="2"/>
              <a:buChar char="Ø"/>
            </a:pPr>
            <a:r>
              <a:rPr lang="da-DK" dirty="0" smtClean="0"/>
              <a:t>Den tillidsfulde relation kan understøtte barnets eller den unges engagement i eget forløb og vilje til at samarbejde. Desuden at barnets eller den unges perspektiv kommer i fokus og bliver et styrende element i sagsbehandlingen. Tilliden i relationen bidrager til at øge barnets eller den unges selvfølelse, selvtillid og sikkerhed i forløbet, fordi der i tilliden ligger et element af anerkendelse og respekt. </a:t>
            </a:r>
          </a:p>
          <a:p>
            <a:pPr marL="171707" indent="-171707">
              <a:buFont typeface="Wingdings" panose="05000000000000000000" pitchFamily="2" charset="2"/>
              <a:buChar char="Ø"/>
            </a:pPr>
            <a:r>
              <a:rPr lang="da-DK" dirty="0" smtClean="0"/>
              <a:t>Barnets eller den unges oplevelse af at have en positiv og tillidsfuld relation til jer kan også bidrage til at øge barnets eller den unges generelle tillid til ´systemet´ og de professionelle voksne omkring barnet eller den unge og smitte af på barnets eller den unges samlede oplevelse af at være blevet hørt og inddraget i egen sag som helhed. </a:t>
            </a:r>
          </a:p>
          <a:p>
            <a:pPr marL="171707" indent="-171707">
              <a:buFont typeface="Wingdings" panose="05000000000000000000" pitchFamily="2" charset="2"/>
              <a:buChar char="Ø"/>
            </a:pPr>
            <a:r>
              <a:rPr lang="da-DK" dirty="0" smtClean="0"/>
              <a:t>Med udgangspunkt i </a:t>
            </a:r>
            <a:r>
              <a:rPr lang="da-DK" dirty="0" err="1" smtClean="0"/>
              <a:t>Lundys</a:t>
            </a:r>
            <a:r>
              <a:rPr lang="da-DK" dirty="0" smtClean="0"/>
              <a:t> model kan I som rådgivere anses som tilhører(e), der indtager en nøgleposition i forhold til at lytte til barnet eller den unge og understøtte, at barnet eller den unge bliver hørt. Den positive og tillidsfulde relation mellem barnet eller den unge og jer som rådgivere har da afgørende betydning for barnets eller den unges deltagelse i sagsbehandlingen og barnets eller den unges oplevelse af at være blevet inddraget. </a:t>
            </a:r>
          </a:p>
          <a:p>
            <a:pPr marL="171707" indent="-171707">
              <a:buFont typeface="Wingdings" panose="05000000000000000000" pitchFamily="2" charset="2"/>
              <a:buChar char="Ø"/>
            </a:pPr>
            <a:r>
              <a:rPr lang="da-DK" dirty="0" smtClean="0"/>
              <a:t>Det kræver fokuseret </a:t>
            </a:r>
            <a:r>
              <a:rPr lang="da-DK" dirty="0" err="1" smtClean="0"/>
              <a:t>relationsarbejde</a:t>
            </a:r>
            <a:r>
              <a:rPr lang="da-DK" dirty="0" smtClean="0"/>
              <a:t> at skabe et fundament for dialog og tillid, som både understøtter, at barnet eller den unge kan komme til orde og føle sig hørt, og at I som rådgivere kan opnå forståelse for og inddrage barnets eller den unges perspektiver på eget liv og egen situation i sagsbehandlingen. </a:t>
            </a:r>
          </a:p>
          <a:p>
            <a:pPr marL="171707" indent="-171707">
              <a:buFont typeface="Wingdings" panose="05000000000000000000" pitchFamily="2" charset="2"/>
              <a:buChar char="Ø"/>
            </a:pPr>
            <a:r>
              <a:rPr lang="da-DK" dirty="0" smtClean="0"/>
              <a:t>Børn og unge fremhæver tilgængelighed, kendskab og kontinuitet i relationen som betydningsfulde faktorer for, hvorvidt de oplever at kunne etablere en tryg og tillidsfuld relation til den professionelle voksne, og hvorvidt de føler sig hørt og inddraget. </a:t>
            </a:r>
            <a:endParaRPr lang="da-DK" dirty="0"/>
          </a:p>
          <a:p>
            <a:pPr marL="171707" indent="-171707" defTabSz="915772">
              <a:buFont typeface="Wingdings" panose="05000000000000000000" pitchFamily="2" charset="2"/>
              <a:buChar char="Ø"/>
              <a:defRPr/>
            </a:pPr>
            <a:endParaRPr lang="da-DK" dirty="0"/>
          </a:p>
          <a:p>
            <a:r>
              <a:rPr lang="da-DK" b="1" dirty="0"/>
              <a:t>Hvad betyder det for praksis?</a:t>
            </a:r>
          </a:p>
          <a:p>
            <a:r>
              <a:rPr lang="da-DK" dirty="0" smtClean="0"/>
              <a:t>Arbejdet med at skabe trygge og tillidsfulde relationer til det enkelte barn eller den enkelte unge kræver, at de organisatoriske rammer understøtter dette. Der skal være mulighed for at kunne arbejde løbende og fleksibelt med inddragelse og have den fornødne tid til at etablere den tillidsfulde relation.</a:t>
            </a:r>
          </a:p>
          <a:p>
            <a:endParaRPr lang="da-DK" dirty="0"/>
          </a:p>
          <a:p>
            <a:r>
              <a:rPr lang="da-DK" i="1" dirty="0" smtClean="0"/>
              <a:t>Relationelle kompetencer </a:t>
            </a:r>
          </a:p>
          <a:p>
            <a:pPr marL="171707" indent="-171707">
              <a:buFont typeface="Wingdings" panose="05000000000000000000" pitchFamily="2" charset="2"/>
              <a:buChar char="Ø"/>
            </a:pPr>
            <a:r>
              <a:rPr lang="da-DK" dirty="0" smtClean="0"/>
              <a:t>Det handler om at være aktivt lyttende, opmærksomme og interesserede i mødet med barnet eller den unge. Det understøtter barnets eller den unges positive oplevelse af relationen, når I udviser oprigtig interesse for at høre om og forstå de bekymringer og ønsker, som fylder hos barnet eller den unge selv. Her ligger både en opmærksomhed over for det, som barnet eller den unge eksplicit udtrykker og italesætter, men også en opmærksomhed over for det eventuelt usagte. For barnet eller den unge vil muligheden for at få kontakt med jer direkte eller telefonisk, når barnet eller den unge oplever, at det er relevant, også være af betydning for opbygningen af en god relation. </a:t>
            </a:r>
          </a:p>
          <a:p>
            <a:pPr marL="171707" indent="-171707">
              <a:buFont typeface="Wingdings" panose="05000000000000000000" pitchFamily="2" charset="2"/>
              <a:buChar char="Ø"/>
            </a:pPr>
            <a:r>
              <a:rPr lang="da-DK" dirty="0" smtClean="0"/>
              <a:t>Ydmyghed og respekt over for både barnets eller den unges livssituation, privatliv og barnets eller den unges egne synspunkter og ønsker er også væsentligt for etableringen af en positiv og tillidsfuld relation. Dette indebærer også at kunne rumme barnets eller den unges fortællinger uden eksempelvis at blive skræmt af det, som barnet eller den unge fortæller. </a:t>
            </a:r>
          </a:p>
          <a:p>
            <a:pPr marL="171707" indent="-171707">
              <a:buFont typeface="Wingdings" panose="05000000000000000000" pitchFamily="2" charset="2"/>
              <a:buChar char="Ø"/>
            </a:pPr>
            <a:r>
              <a:rPr lang="da-DK" dirty="0" smtClean="0"/>
              <a:t>Barnet eller den unge bør blive mødt med en empatisk, indlevende og personlig tilgang, hvor I sætter jer i barnets eller den unges sted. Det kan her være fremmende for den positive relation, hvis barnet eller den unge oplever, at I som rådgivere kan relatere jer til barnets eller den unges situation. Når I interesserer jer for og spørger ind til barnets eller den unges livsverden (indefra-perspektivet) – altså barnets eller den unges hverdagsliv, tanker og bekymringer – bør I give noget igen, som modsvarer de personlige fortællinger, I gerne vil have fra barnet eller den unge. </a:t>
            </a:r>
          </a:p>
          <a:p>
            <a:endParaRPr lang="da-DK" i="1" dirty="0" smtClean="0"/>
          </a:p>
          <a:p>
            <a:r>
              <a:rPr lang="da-DK" i="1" dirty="0" smtClean="0"/>
              <a:t>Kendskab og kontinuitet </a:t>
            </a:r>
          </a:p>
          <a:p>
            <a:pPr marL="171707" indent="-171707">
              <a:buFont typeface="Wingdings" panose="05000000000000000000" pitchFamily="2" charset="2"/>
              <a:buChar char="Ø"/>
            </a:pPr>
            <a:r>
              <a:rPr lang="da-DK" dirty="0" smtClean="0"/>
              <a:t>Behovet for kontinuitet i relationen mellem barn eller ung og rådgiver hænger sammen med behovet for, at I som rådgivere forpligter jer over for barnet eller den unge og etablerer forbindelse via kendskabet til barnet eller den unge – og barnets eller den unges kendskab til jer. Forpligtelsen indebærer at stille sig til rådighed og dedikere tid til barnet eller den unge, at I er tilgængelige og pålidelige, og at I står klar til at hjælpe, når behovet opstår. Arbejdet med at etablere forbindelse til barnet eller den unge indebærer bl.a., at I anvender det kendskab til barnet eller den unge, som løbende opbygges, aktivt ind i samtalen med barnet eller den unge, så I følger op på tidligere samtaleemner, og samtalen personliggøres. </a:t>
            </a:r>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16</a:t>
            </a:fld>
            <a:endParaRPr lang="da-DK" dirty="0"/>
          </a:p>
        </p:txBody>
      </p:sp>
    </p:spTree>
    <p:extLst>
      <p:ext uri="{BB962C8B-B14F-4D97-AF65-F5344CB8AC3E}">
        <p14:creationId xmlns:p14="http://schemas.microsoft.com/office/powerpoint/2010/main" val="844711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 anbefales, at I: </a:t>
            </a:r>
            <a:r>
              <a:rPr lang="da-DK" b="1" u="sng" dirty="0"/>
              <a:t> </a:t>
            </a:r>
          </a:p>
          <a:p>
            <a:r>
              <a:rPr lang="da-DK" dirty="0"/>
              <a:t>Tilpasser og arbejder med kommunikationsformer med udgangspunkt i det enkeltes barns eller den enkelte unges modenhed, ressourcer og eventuelle funktionsnedsættelser, så barnet eller den unge bliver set, hørt og forstået. </a:t>
            </a:r>
          </a:p>
          <a:p>
            <a:endParaRPr lang="da-DK" b="1" dirty="0" smtClean="0">
              <a:solidFill>
                <a:schemeClr val="tx1"/>
              </a:solidFill>
            </a:endParaRPr>
          </a:p>
          <a:p>
            <a:r>
              <a:rPr lang="da-DK" b="1" dirty="0" smtClean="0">
                <a:solidFill>
                  <a:schemeClr val="tx1"/>
                </a:solidFill>
              </a:rPr>
              <a:t>Faglig begrundelse</a:t>
            </a:r>
          </a:p>
          <a:p>
            <a:pPr marL="171707" indent="-171707">
              <a:buFont typeface="Wingdings" panose="05000000000000000000" pitchFamily="2" charset="2"/>
              <a:buChar char="Ø"/>
            </a:pPr>
            <a:r>
              <a:rPr lang="da-DK" dirty="0" smtClean="0"/>
              <a:t>Det enkelte barn eller den enkelte unge har ret til frit at kunne give udtryk for egne synspunkter, hvorfor der bør være opmærksomhed på, hvordan barnet eller den unge bedst kan støttes i at forme og give udtryk for disse synspunkter. En række forhold vedrørende kommunikationen med og om barnet eller den unge kan bidrage til, at barnet eller den unge føler sig støttet i inddragelsesprocessen og reelt føler sig set og hørt. </a:t>
            </a:r>
          </a:p>
          <a:p>
            <a:pPr marL="171707" indent="-171707">
              <a:buFont typeface="Wingdings" panose="05000000000000000000" pitchFamily="2" charset="2"/>
              <a:buChar char="Ø"/>
            </a:pPr>
            <a:r>
              <a:rPr lang="da-DK" dirty="0" smtClean="0"/>
              <a:t>Nogle børn eller unge kan have en oplevelse af, at de ikke har noget at bidrage med – at deres oplevelser og synspunkter ikke er vigtige. Nogle børn eller unge kan have måder at kommunikere på, som er svære at forene med det at indgå i en sagsbehandlingskontekst, ligesom nogle børn eller unge kan være begrænsede i deres kognitive funktionsniveau og kommunikative færdigheder. Når I som rådgivere kommunikerer med og om barnet eller den unge, skal I derfor understøtte, at barnet eller den unge forstår den information, som barnet eller den unge får, at barnet eller den unge bedst muligt kan give udtryk for egne meninger og synspunkter, samt at barnet eller den unge kan se sig selv i de beskrivelser, I som rådgivere udarbejder. </a:t>
            </a:r>
          </a:p>
          <a:p>
            <a:pPr marL="171707" indent="-171707">
              <a:buFont typeface="Wingdings" panose="05000000000000000000" pitchFamily="2" charset="2"/>
              <a:buChar char="Ø"/>
            </a:pPr>
            <a:r>
              <a:rPr lang="da-DK" dirty="0" smtClean="0"/>
              <a:t>I den mundtlige og skriftlige interaktion med barnet eller den unge er det vigtigt, at der kommunikeres i et sprog, der er forståeligt for barnet eller den unge. Hvis barnet eller den unge til møder og i samtaler bliver talt til i et sprog, som barnet eller den unge forstår – eksempelvis ved at barnets eller den unges egne begreber benyttes</a:t>
            </a:r>
            <a:r>
              <a:rPr lang="da-DK" baseline="0" dirty="0" smtClean="0"/>
              <a:t> – </a:t>
            </a:r>
            <a:r>
              <a:rPr lang="da-DK" dirty="0" smtClean="0"/>
              <a:t>forstærker det følelsen af, at barnet eller den unge bliver set. </a:t>
            </a:r>
          </a:p>
          <a:p>
            <a:pPr marL="171707" indent="-171707">
              <a:buFont typeface="Wingdings" panose="05000000000000000000" pitchFamily="2" charset="2"/>
              <a:buChar char="Ø"/>
            </a:pPr>
            <a:r>
              <a:rPr lang="da-DK" dirty="0" smtClean="0"/>
              <a:t>I nogle tilfælde kan barnets eller den unges funktionsnedsættelser vanskeliggøre det at gennemføre samtaler. Der kan derfor være brug for, at I hjælper barnets eller den unges perspektiv frem på andre måder, eksempelvis gennem spørgeskema, observation eller visuelle, computerbaserede, billed- og tegnbaserede tilgange til kommunikation. Ved at gøre brug af flere forskellige kommunikationsformer skabes der et grundlag for, at det enkelte barn eller den enkelte unge kan komme til orde på den måde, der passer barnet eller den unge bedst, og at I kan få vigtig viden om barnet eller den unge, som kan have stor betydning for det videre sagsforløb. </a:t>
            </a:r>
          </a:p>
          <a:p>
            <a:pPr marL="171707" indent="-171707">
              <a:buFont typeface="Wingdings" panose="05000000000000000000" pitchFamily="2" charset="2"/>
              <a:buChar char="Ø"/>
            </a:pPr>
            <a:r>
              <a:rPr lang="da-DK" dirty="0" smtClean="0"/>
              <a:t>Når der er tale om mindre børn og børn eller unge med kognitive og kommunikative funktionsnedsættelser, eller hvis barnet eller den unge ikke ønsker at deltage, kan forældre eller andre betydningsfulde voksne bidrage med et såkaldt tilstræbt indefra-perspektiv, ved at de giver et bud på, hvad der kan være barnets eller den unges perspektiv i en konkret kontekst. </a:t>
            </a:r>
          </a:p>
          <a:p>
            <a:pPr marL="171707" indent="-171707">
              <a:buFont typeface="Wingdings" panose="05000000000000000000" pitchFamily="2" charset="2"/>
              <a:buChar char="Ø"/>
            </a:pPr>
            <a:r>
              <a:rPr lang="da-DK" dirty="0" smtClean="0"/>
              <a:t>I forhold til det skriftlige materiale, der indgår i sagen, ved vi fra undersøgelser, at det, der skrives om børn og unge i sagsakterne, kan få stor betydning for børn og unge, hvis de før eller siden læser det. For nogle kan det opleves voldsomt, hvis de ser sig beskrevet på en måde, de ikke kan genkende, og med en fremstilling, som de oplever ubehagelig eller urimelig.</a:t>
            </a:r>
          </a:p>
          <a:p>
            <a:endParaRPr lang="da-DK" dirty="0"/>
          </a:p>
          <a:p>
            <a:r>
              <a:rPr lang="da-DK" b="1" dirty="0"/>
              <a:t>Hvad betyder det for praksis?</a:t>
            </a:r>
          </a:p>
          <a:p>
            <a:r>
              <a:rPr lang="da-DK" i="1" dirty="0" smtClean="0"/>
              <a:t>Variation i kommunikationsformer </a:t>
            </a:r>
          </a:p>
          <a:p>
            <a:pPr marL="171707" indent="-171707">
              <a:buFont typeface="Wingdings" panose="05000000000000000000" pitchFamily="2" charset="2"/>
              <a:buChar char="Ø"/>
            </a:pPr>
            <a:r>
              <a:rPr lang="da-DK" dirty="0" smtClean="0"/>
              <a:t>Det enkelte barns eller den enkelte unges kommunikative behov betyder, at I som rådgivere bør have viden om og adgang til forskellige kommunikationsformer. Det kan være særlig aktuelt, når det drejer sig om mindre børn og børn eller unge med kognitive og kommunikative funktionsnedsættelser. </a:t>
            </a:r>
          </a:p>
          <a:p>
            <a:pPr marL="171707" indent="-171707">
              <a:buFont typeface="Wingdings" panose="05000000000000000000" pitchFamily="2" charset="2"/>
              <a:buChar char="Ø"/>
            </a:pPr>
            <a:r>
              <a:rPr lang="da-DK" dirty="0" smtClean="0"/>
              <a:t>Behovet for variation i kommunikationsformer betyder, at I som rådgivere kan være nødt til at vælge en kommunikationsform, som I ikke er vant til eller har erfaring med at benytte, og der kan være behov for at søge inspiration fra andre områder. Eksempelvis findes en del viden om visuelle, computerbaserede, billed- og tegnbaserede tilgange til kommunikation i relation til inddragelse af barnet eller den unge i hverdagen, i hjemmet og i skole/dagtilbud. </a:t>
            </a:r>
          </a:p>
          <a:p>
            <a:endParaRPr lang="da-DK" dirty="0" smtClean="0"/>
          </a:p>
          <a:p>
            <a:r>
              <a:rPr lang="da-DK" i="1" dirty="0" smtClean="0"/>
              <a:t>Brug af digitale kommunikationsformer </a:t>
            </a:r>
          </a:p>
          <a:p>
            <a:pPr marL="171707" indent="-171707">
              <a:buFont typeface="Wingdings" panose="05000000000000000000" pitchFamily="2" charset="2"/>
              <a:buChar char="Ø"/>
            </a:pPr>
            <a:r>
              <a:rPr lang="da-DK" dirty="0" smtClean="0"/>
              <a:t>Det, at I som rådgivere har mulighed for at kommunikere via sikre digitale platforme, kan være med til at styrke relationen mellem jer og barnet eller den unge. Digitale kommunikationsformer giver mulighed for, at I kan have en løbende og mere uformel kontakt med barnet eller den unge samt kommunikere om andre forhold end blot sagsforløbet. Denne form for kommunikation styrker jeres kendskab til og forståelse for barnet eller den unge og bidrager til, at barnet eller den unge nemmere kan bringe emner på bordet, som barnet eller den unge synes er vigtige, og at I hurtigere kan følge op på emner, som barnet eller den unge rejser. Dette bør altid ske med udgangspunkt i gældende GDPR-regler. </a:t>
            </a:r>
          </a:p>
          <a:p>
            <a:pPr marL="171707" indent="-171707">
              <a:buFont typeface="Wingdings" panose="05000000000000000000" pitchFamily="2" charset="2"/>
              <a:buChar char="Ø"/>
            </a:pPr>
            <a:endParaRPr lang="da-DK" i="1" dirty="0" smtClean="0"/>
          </a:p>
          <a:p>
            <a:r>
              <a:rPr lang="da-DK" i="1" dirty="0" smtClean="0"/>
              <a:t>Inddragelse af barnet i forhold til det skriftlige materiale </a:t>
            </a:r>
          </a:p>
          <a:p>
            <a:pPr marL="171707" indent="-171707">
              <a:buFont typeface="Wingdings" panose="05000000000000000000" pitchFamily="2" charset="2"/>
              <a:buChar char="Ø"/>
            </a:pPr>
            <a:r>
              <a:rPr lang="da-DK" dirty="0" smtClean="0"/>
              <a:t>Det er vigtigt, at barnet eller den unge så vidt muligt forstår det skriftlige materiale, der indgår i sagen. Her kan der være behov for at forklare, hvad der står i et børnevenligt sprog, hvem der er afsender af materialet. og hvad det skal bruges til. </a:t>
            </a:r>
          </a:p>
          <a:p>
            <a:pPr marL="171707" indent="-171707">
              <a:buFont typeface="Wingdings" panose="05000000000000000000" pitchFamily="2" charset="2"/>
              <a:buChar char="Ø"/>
            </a:pPr>
            <a:r>
              <a:rPr lang="da-DK" dirty="0" smtClean="0"/>
              <a:t>Inddragelse af barnet eller den unge i udarbejdelsen af det skriftlige materiale kan være med til, at det skrevne bliver mere dækkende og samtidig genkendeligt for barnet eller den unge. Det kan bidrage til, at barnet eller den unge får sat nogle flere ord på sine oplevelser, og det kan give barnet eller den unge mulighed for at få svar på vigtige spørgsmål om sagen og forløbet, herunder</a:t>
            </a:r>
            <a:r>
              <a:rPr lang="da-DK" baseline="0" dirty="0" smtClean="0"/>
              <a:t> </a:t>
            </a:r>
            <a:r>
              <a:rPr lang="da-DK" dirty="0" smtClean="0"/>
              <a:t>hvad der er indholdet i og årsagen til de beslutninger, der træffes. Inddragelsen af barnet eller den unge i det skriftlige materiale kan bidrage til, at I som rådgivere får vigtig viden om barnet eller den unge, som kan være af stor betydning for det aktuelle sagsforløb. Ved at inddrage barnet eller den unge i udarbejdelsen af skriftlige dokumenter kan I styrke barnets eller den unges rettigheder og respekten for barnet eller den unge og sikre, at barnet eller den unge senere i livet kan genkende sig selv og sin historie i de mange sagsakter.</a:t>
            </a:r>
            <a:endParaRPr lang="da-DK" dirty="0"/>
          </a:p>
          <a:p>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17</a:t>
            </a:fld>
            <a:endParaRPr lang="da-DK" dirty="0"/>
          </a:p>
        </p:txBody>
      </p:sp>
    </p:spTree>
    <p:extLst>
      <p:ext uri="{BB962C8B-B14F-4D97-AF65-F5344CB8AC3E}">
        <p14:creationId xmlns:p14="http://schemas.microsoft.com/office/powerpoint/2010/main" val="2724128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 anbefales, at I: </a:t>
            </a:r>
            <a:r>
              <a:rPr lang="da-DK" b="1" u="sng" dirty="0">
                <a:solidFill>
                  <a:schemeClr val="accent2"/>
                </a:solidFill>
              </a:rPr>
              <a:t> </a:t>
            </a:r>
          </a:p>
          <a:p>
            <a:r>
              <a:rPr lang="da-DK" dirty="0"/>
              <a:t>Involverer forældre og netværk i afdækningen af barnets eller den unges perspektiv, så der opnås værdifuld viden om barnet eller den unge, der kan understøtte barnets eller den unges oplevelse af inddragelse samt støtte og tryghed. </a:t>
            </a:r>
          </a:p>
          <a:p>
            <a:endParaRPr lang="da-DK" b="1" dirty="0" smtClean="0"/>
          </a:p>
          <a:p>
            <a:r>
              <a:rPr lang="da-DK" b="1" dirty="0" smtClean="0"/>
              <a:t>Faglig begrundelse</a:t>
            </a:r>
          </a:p>
          <a:p>
            <a:pPr marL="171707" indent="-171707">
              <a:buFont typeface="Wingdings" panose="05000000000000000000" pitchFamily="2" charset="2"/>
              <a:buChar char="Ø"/>
            </a:pPr>
            <a:r>
              <a:rPr lang="da-DK" dirty="0"/>
              <a:t>Forældre og andre personer i barnets eller den unges netværk, der har et indgående kendskab til barnet eller den unge, kan, ved at bringe deres viden om barnet eller den unge i spil, understøtte, at barnets eller den unges perspektiv synliggøres og bliver hørt.</a:t>
            </a:r>
          </a:p>
          <a:p>
            <a:pPr marL="171707" indent="-171707">
              <a:buFont typeface="Wingdings" panose="05000000000000000000" pitchFamily="2" charset="2"/>
              <a:buChar char="Ø"/>
            </a:pPr>
            <a:r>
              <a:rPr lang="da-DK" dirty="0"/>
              <a:t>Forældre eller andre voksne i barnets eller den unges netværk kan bl.a. bidrage til at skabe tryghed for barnet eller den unge, hjælpe barnet eller den unge med at formidle sit perspektiv og dermed tage aktiv del i at understøtte barnet eller den unge i at samarbejde med rådgiveren. </a:t>
            </a:r>
          </a:p>
          <a:p>
            <a:pPr marL="171707" indent="-171707">
              <a:buFont typeface="Wingdings" panose="05000000000000000000" pitchFamily="2" charset="2"/>
              <a:buChar char="Ø"/>
            </a:pPr>
            <a:r>
              <a:rPr lang="da-DK" dirty="0"/>
              <a:t>I de særlige tilfælde, hvor barnet eller den unge ikke kan inddrages </a:t>
            </a:r>
            <a:r>
              <a:rPr lang="da-DK" dirty="0" smtClean="0"/>
              <a:t>aktivt, </a:t>
            </a:r>
            <a:r>
              <a:rPr lang="da-DK" dirty="0"/>
              <a:t>eksempelvis pga. kognitive eller kommunikative udfordringer eller barnets eller den unges eget ønske om ikke at deltage, kan forældre eller netværk forsøge at tale barnets eller den unges stemme og fremsætte barnets eller den unges synspunkter.</a:t>
            </a:r>
          </a:p>
          <a:p>
            <a:pPr marL="171707" indent="-171707" defTabSz="915772">
              <a:buFont typeface="Wingdings" panose="05000000000000000000" pitchFamily="2" charset="2"/>
              <a:buChar char="Ø"/>
              <a:defRPr/>
            </a:pPr>
            <a:r>
              <a:rPr lang="da-DK" dirty="0"/>
              <a:t>Det er væsentligt for barnets eller den unges inddragelse, at rådgiveren har fokus på at undersøge, om barnet eller den unge ønsker, at forældre eller netværk skal involveres i barnets eller den unges inddragelse.</a:t>
            </a:r>
          </a:p>
          <a:p>
            <a:pPr marL="171707" indent="-171707" defTabSz="915772">
              <a:buFont typeface="Wingdings" panose="05000000000000000000" pitchFamily="2" charset="2"/>
              <a:buChar char="Ø"/>
              <a:defRPr/>
            </a:pPr>
            <a:endParaRPr lang="da-DK" dirty="0"/>
          </a:p>
          <a:p>
            <a:r>
              <a:rPr lang="da-DK" b="1" dirty="0"/>
              <a:t>Hvad betyder det for praksis?</a:t>
            </a:r>
          </a:p>
          <a:p>
            <a:pPr marL="171707" indent="-171707">
              <a:buFont typeface="Wingdings" panose="05000000000000000000" pitchFamily="2" charset="2"/>
              <a:buChar char="Ø"/>
            </a:pPr>
            <a:r>
              <a:rPr lang="da-DK" dirty="0"/>
              <a:t>Rådgivere bør i samarbejde med barnet eller den unge afdække, om barnet eller den unge ønsker at deltage i samtaler og dialog alene eller sammen med forældre eller andre voksne fra barnets eller den unges netværk. </a:t>
            </a:r>
          </a:p>
          <a:p>
            <a:pPr marL="171707" indent="-171707">
              <a:buFont typeface="Wingdings" panose="05000000000000000000" pitchFamily="2" charset="2"/>
              <a:buChar char="Ø"/>
            </a:pPr>
            <a:r>
              <a:rPr lang="da-DK" dirty="0"/>
              <a:t>Hvis barnet eller den unge ønsker deltagelse af forældre eller netværk i samtaler og dialog med rådgiver, skal det afdækkes, hvilke konkrete voksne barnet eller den unge ønsker skal deltage, samt hvordan disse voksne bedst bidrager til at understøtte barnet eller den unge i dialogen med rådgiveren.</a:t>
            </a:r>
          </a:p>
          <a:p>
            <a:pPr marL="171707" indent="-171707">
              <a:buFont typeface="Wingdings" panose="05000000000000000000" pitchFamily="2" charset="2"/>
              <a:buChar char="Ø"/>
            </a:pPr>
            <a:r>
              <a:rPr lang="da-DK" dirty="0"/>
              <a:t>Det er væsentligt, at rådgiver får afstemt og tydeliggjort, at den voksnes rolle i denne sammenhæng er at støtte barnet eller den unge i at komme til orde og udtrykke egne synspunkter. </a:t>
            </a:r>
          </a:p>
          <a:p>
            <a:pPr marL="171707" indent="-171707">
              <a:buFont typeface="Wingdings" panose="05000000000000000000" pitchFamily="2" charset="2"/>
              <a:buChar char="Ø"/>
            </a:pPr>
            <a:r>
              <a:rPr lang="da-DK" dirty="0"/>
              <a:t>I de tilfælde, hvor barnets eller den unges direkte deltagelse er vanskeliggjort, eksempelvis på grund af alder eller kognitive og kommunikative udfordringer, er det vigtigt, at forældrene eller andre netværkspersoner tager udgangspunkt i, hvordan den voksne forestiller sig, at det ser ud, når situationen iagttages fra barnets eller den unges position.</a:t>
            </a:r>
          </a:p>
          <a:p>
            <a:pPr marL="171707" indent="-171707">
              <a:buFont typeface="Wingdings" panose="05000000000000000000" pitchFamily="2" charset="2"/>
              <a:buChar char="Ø"/>
            </a:pPr>
            <a:r>
              <a:rPr lang="da-DK" dirty="0"/>
              <a:t>Det er vigtigt at skabe en fælles forståelse for vigtigheden af, at barnet eller den unge inddrages. I dialogen med forældrene kan rådgiver med fordel have opmærksomhed på, at forældrene selv føler sig inddraget og hørt i myndighedsarbejdet, så det gensidige samarbejde </a:t>
            </a:r>
            <a:r>
              <a:rPr lang="da-DK" dirty="0" smtClean="0"/>
              <a:t>styrkes.</a:t>
            </a:r>
            <a:endParaRPr lang="da-DK" dirty="0"/>
          </a:p>
          <a:p>
            <a:pPr marL="171707" indent="-171707">
              <a:buFont typeface="Wingdings" panose="05000000000000000000" pitchFamily="2" charset="2"/>
              <a:buChar char="Ø"/>
            </a:pPr>
            <a:r>
              <a:rPr lang="da-DK" dirty="0"/>
              <a:t>Rådgiver bør være opmærksom på, om barnet eller den unge oplever det som en støtte at have forældre eller netværkspersoner med, eller om barnet eller den unge undlader at give udtryk for egne holdninger og oplevelser. </a:t>
            </a:r>
          </a:p>
          <a:p>
            <a:pPr marL="171707" indent="-171707" defTabSz="915772">
              <a:buFont typeface="Wingdings" panose="05000000000000000000" pitchFamily="2" charset="2"/>
              <a:buChar char="Ø"/>
              <a:defRPr/>
            </a:pPr>
            <a:endParaRPr lang="da-DK" dirty="0"/>
          </a:p>
          <a:p>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18</a:t>
            </a:fld>
            <a:endParaRPr lang="da-DK" dirty="0"/>
          </a:p>
        </p:txBody>
      </p:sp>
    </p:spTree>
    <p:extLst>
      <p:ext uri="{BB962C8B-B14F-4D97-AF65-F5344CB8AC3E}">
        <p14:creationId xmlns:p14="http://schemas.microsoft.com/office/powerpoint/2010/main" val="2892473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 anbefales, at I:</a:t>
            </a:r>
          </a:p>
          <a:p>
            <a:r>
              <a:rPr lang="da-DK" dirty="0"/>
              <a:t>Inddrager barnets eller den unges perspektiver i de beslutninger, der træffes og i den løbende opfølgning, så det sikres, at barnet eller den unge får </a:t>
            </a:r>
            <a:r>
              <a:rPr lang="da-DK" dirty="0" smtClean="0"/>
              <a:t>indflydelse, </a:t>
            </a:r>
            <a:r>
              <a:rPr lang="da-DK" dirty="0"/>
              <a:t>og indsatsen understøtter en positiv udvikling for barnet eller den unge. </a:t>
            </a:r>
          </a:p>
          <a:p>
            <a:endParaRPr lang="da-DK" b="1" dirty="0" smtClean="0"/>
          </a:p>
          <a:p>
            <a:r>
              <a:rPr lang="da-DK" b="1" dirty="0" smtClean="0"/>
              <a:t>Faglig begrundelse</a:t>
            </a:r>
          </a:p>
          <a:p>
            <a:pPr marL="286179" indent="-286179">
              <a:buFont typeface="Wingdings" panose="05000000000000000000" pitchFamily="2" charset="2"/>
              <a:buChar char="Ø"/>
            </a:pPr>
            <a:r>
              <a:rPr lang="da-DK" sz="1000" dirty="0"/>
              <a:t>Når barnet eller den unge inddrages og får indflydelse på de endelige beslutninger, øges sandsynligheden </a:t>
            </a:r>
            <a:r>
              <a:rPr lang="da-DK" dirty="0" smtClean="0"/>
              <a:t>for, at indsatsen giver mening for barnet eller den unge, at de er motiverede, og at den får betydning for deres positive udvikling.</a:t>
            </a:r>
          </a:p>
          <a:p>
            <a:pPr marL="286179" indent="-286179" defTabSz="915772">
              <a:buFont typeface="Wingdings" panose="05000000000000000000" pitchFamily="2" charset="2"/>
              <a:buChar char="Ø"/>
              <a:defRPr/>
            </a:pPr>
            <a:r>
              <a:rPr lang="da-DK" dirty="0"/>
              <a:t>Ifølge </a:t>
            </a:r>
            <a:r>
              <a:rPr lang="da-DK" dirty="0" err="1"/>
              <a:t>Lundy</a:t>
            </a:r>
            <a:r>
              <a:rPr lang="da-DK" dirty="0"/>
              <a:t> </a:t>
            </a:r>
            <a:r>
              <a:rPr lang="da-DK" dirty="0" smtClean="0"/>
              <a:t>indebærer </a:t>
            </a:r>
            <a:r>
              <a:rPr lang="da-DK" dirty="0"/>
              <a:t>reel inddragelse, at barnet eller den unge ikke blot høres, men at rådgivere og andre beslutningstagere er opmærksomme på den </a:t>
            </a:r>
            <a:r>
              <a:rPr lang="da-DK" dirty="0" smtClean="0"/>
              <a:t>forpligtelse, </a:t>
            </a:r>
            <a:r>
              <a:rPr lang="da-DK" dirty="0"/>
              <a:t>de </a:t>
            </a:r>
            <a:r>
              <a:rPr lang="da-DK" dirty="0" smtClean="0"/>
              <a:t>har </a:t>
            </a:r>
            <a:r>
              <a:rPr lang="da-DK" dirty="0"/>
              <a:t>til at vægte barnets eller den unges synspunkter, så barnet eller den unge så vidt muligt opnår indflydelse på de beslutninger, der træffes. </a:t>
            </a:r>
          </a:p>
          <a:p>
            <a:pPr marL="286179" indent="-286179" defTabSz="915772">
              <a:buFont typeface="Wingdings" panose="05000000000000000000" pitchFamily="2" charset="2"/>
              <a:buChar char="Ø"/>
              <a:defRPr/>
            </a:pPr>
            <a:r>
              <a:rPr lang="da-DK" dirty="0"/>
              <a:t>Det indebærer åbenhed om, hvad barnet eller den unge kan have indflydelse på, hvad der reelt kan lade sig </a:t>
            </a:r>
            <a:r>
              <a:rPr lang="da-DK" dirty="0" smtClean="0"/>
              <a:t>gøre, </a:t>
            </a:r>
            <a:r>
              <a:rPr lang="da-DK" dirty="0"/>
              <a:t>og </a:t>
            </a:r>
            <a:r>
              <a:rPr lang="da-DK" dirty="0" smtClean="0"/>
              <a:t>endelig </a:t>
            </a:r>
            <a:r>
              <a:rPr lang="da-DK" dirty="0"/>
              <a:t>at der drøftes med barnet eller den unge, hvad der i sidste ende er den bedste, mest trygge og realistiske beslutning at træffe.</a:t>
            </a:r>
          </a:p>
          <a:p>
            <a:pPr marL="286179" indent="-286179">
              <a:buFont typeface="Wingdings" panose="05000000000000000000" pitchFamily="2" charset="2"/>
              <a:buChar char="Ø"/>
            </a:pPr>
            <a:r>
              <a:rPr lang="da-DK" dirty="0" smtClean="0"/>
              <a:t>I de tilfælde, hvor beslutningen adskiller sig fra barnets eller den unges ønsker, er det særlig vigtigt, at I er transparente overfor dem og kan forklare, hvorfor beslutningen er truffet og endt anderledes, end de ønskede.</a:t>
            </a:r>
          </a:p>
          <a:p>
            <a:pPr marL="286179" indent="-286179">
              <a:buFont typeface="Wingdings" panose="05000000000000000000" pitchFamily="2" charset="2"/>
              <a:buChar char="Ø"/>
            </a:pPr>
            <a:r>
              <a:rPr lang="da-DK" dirty="0" smtClean="0"/>
              <a:t>Når der er iværksat en indsats, er det vigtigt, at barnet eller den unge inddrages aktivt i opfølgningen. På den måde kan de fremkomme med deres egne ønsker, og de oplever at blive inddraget, hørt og taget alvorligt i deres egen sag.</a:t>
            </a:r>
          </a:p>
          <a:p>
            <a:pPr marL="286179" indent="-286179">
              <a:buFont typeface="Wingdings" panose="05000000000000000000" pitchFamily="2" charset="2"/>
              <a:buChar char="Ø"/>
            </a:pPr>
            <a:endParaRPr lang="da-DK" dirty="0" smtClean="0"/>
          </a:p>
          <a:p>
            <a:r>
              <a:rPr lang="da-DK" b="1" dirty="0" smtClean="0"/>
              <a:t>Hvad betyder det for praksis?</a:t>
            </a:r>
          </a:p>
          <a:p>
            <a:r>
              <a:rPr lang="da-DK" i="1" dirty="0"/>
              <a:t>Barnets stemme i beslutningsprocessen </a:t>
            </a:r>
            <a:r>
              <a:rPr lang="da-DK" dirty="0" smtClean="0"/>
              <a:t>indebærer, </a:t>
            </a:r>
            <a:r>
              <a:rPr lang="da-DK" dirty="0"/>
              <a:t>at: </a:t>
            </a:r>
          </a:p>
          <a:p>
            <a:pPr marL="171707" indent="-171707">
              <a:buFont typeface="Wingdings" panose="05000000000000000000" pitchFamily="2" charset="2"/>
              <a:buChar char="Ø"/>
            </a:pPr>
            <a:r>
              <a:rPr lang="da-DK" dirty="0"/>
              <a:t>Rådgiveren og andre beslutningstagere er villige til at handle på det, som barnet eller den unge </a:t>
            </a:r>
            <a:r>
              <a:rPr lang="da-DK" dirty="0" smtClean="0"/>
              <a:t>fortæller. </a:t>
            </a:r>
            <a:endParaRPr lang="da-DK" dirty="0"/>
          </a:p>
          <a:p>
            <a:pPr marL="171707" indent="-171707">
              <a:buFont typeface="Wingdings" panose="05000000000000000000" pitchFamily="2" charset="2"/>
              <a:buChar char="Ø"/>
            </a:pPr>
            <a:r>
              <a:rPr lang="da-DK" dirty="0"/>
              <a:t>Rådgiveren er reelt optaget af at </a:t>
            </a:r>
            <a:r>
              <a:rPr lang="da-DK" dirty="0" smtClean="0"/>
              <a:t>lytte, </a:t>
            </a:r>
            <a:r>
              <a:rPr lang="da-DK" dirty="0"/>
              <a:t>også selvom løsningen på de udfordringer og ønsker, som barnet eller den unge giver udtryk for, ikke er kendte. </a:t>
            </a:r>
          </a:p>
          <a:p>
            <a:pPr marL="171707" indent="-171707">
              <a:buFont typeface="Wingdings" panose="05000000000000000000" pitchFamily="2" charset="2"/>
              <a:buChar char="Ø"/>
            </a:pPr>
            <a:r>
              <a:rPr lang="da-DK" dirty="0"/>
              <a:t>Rådgiveren er åben over for de mulige løsninger, som barnet eller den unge peger </a:t>
            </a:r>
            <a:r>
              <a:rPr lang="da-DK" dirty="0" smtClean="0"/>
              <a:t>på, </a:t>
            </a:r>
            <a:r>
              <a:rPr lang="da-DK" dirty="0"/>
              <a:t>samt andre alternative løsninger. </a:t>
            </a:r>
          </a:p>
          <a:p>
            <a:pPr marL="171707" indent="-171707">
              <a:buFont typeface="Wingdings" panose="05000000000000000000" pitchFamily="2" charset="2"/>
              <a:buChar char="Ø"/>
            </a:pPr>
            <a:r>
              <a:rPr lang="da-DK" dirty="0"/>
              <a:t>Barnets eller den unges stemme fremmes i beslutningsprocessen. Det kan eksempelvis </a:t>
            </a:r>
            <a:r>
              <a:rPr lang="da-DK" dirty="0" smtClean="0"/>
              <a:t>gøres, ved </a:t>
            </a:r>
            <a:r>
              <a:rPr lang="da-DK" dirty="0"/>
              <a:t>at barnets eller den unges perspektiv behandles som et særskilt punkt på </a:t>
            </a:r>
            <a:r>
              <a:rPr lang="da-DK" dirty="0" smtClean="0"/>
              <a:t>beslutningsmøder, </a:t>
            </a:r>
            <a:r>
              <a:rPr lang="da-DK" dirty="0"/>
              <a:t>eller at beslutninger, som barnet eller den unge finder vigtigst, behandles først. </a:t>
            </a:r>
          </a:p>
          <a:p>
            <a:endParaRPr lang="da-DK" b="1" dirty="0"/>
          </a:p>
          <a:p>
            <a:r>
              <a:rPr lang="da-DK" i="1" dirty="0"/>
              <a:t>Brug af </a:t>
            </a:r>
            <a:r>
              <a:rPr lang="da-DK" i="1" dirty="0" smtClean="0"/>
              <a:t>barnets plan eller ungeplanen</a:t>
            </a:r>
            <a:endParaRPr lang="da-DK" i="1" dirty="0"/>
          </a:p>
          <a:p>
            <a:pPr marL="171707" indent="-171707">
              <a:buFont typeface="Wingdings" panose="05000000000000000000" pitchFamily="2" charset="2"/>
              <a:buChar char="Ø"/>
            </a:pPr>
            <a:r>
              <a:rPr lang="da-DK" dirty="0"/>
              <a:t>Med barnets lov skal der tages konkret stilling til, om der er behov for at udarbejde en plan. Beslutningen om udarbejdelse af en plan beror på en socialfaglig vurdering, som bl.a. bygger på en løbende dialog med barnet eller den unge og forældrene. </a:t>
            </a:r>
          </a:p>
          <a:p>
            <a:pPr marL="171707" indent="-171707">
              <a:buFont typeface="Wingdings" panose="05000000000000000000" pitchFamily="2" charset="2"/>
              <a:buChar char="Ø"/>
            </a:pPr>
            <a:r>
              <a:rPr lang="da-DK" dirty="0"/>
              <a:t>Når der arbejdes med barnets </a:t>
            </a:r>
            <a:r>
              <a:rPr lang="da-DK" dirty="0" smtClean="0"/>
              <a:t>plan (eller ungeplanen), </a:t>
            </a:r>
            <a:r>
              <a:rPr lang="da-DK" dirty="0"/>
              <a:t>skal denne så vidt muligt udarbejdes og revideres i samarbejde med barnet eller den unge og forældrene. Barnets plan (eller ungeplanen), er et godt redskab til at beskrive indsatsen sammen med barnet eller den unge og benytte i opfølgningen af indsatsen. </a:t>
            </a:r>
          </a:p>
          <a:p>
            <a:pPr marL="171707" indent="-171707">
              <a:buFont typeface="Wingdings" panose="05000000000000000000" pitchFamily="2" charset="2"/>
              <a:buChar char="Ø"/>
            </a:pPr>
            <a:r>
              <a:rPr lang="da-DK" dirty="0"/>
              <a:t>I de tilfælde, hvor der ikke er udarbejdet en barnets plan (eller ungeplan</a:t>
            </a:r>
            <a:r>
              <a:rPr lang="da-DK" dirty="0" smtClean="0"/>
              <a:t>), </a:t>
            </a:r>
            <a:r>
              <a:rPr lang="da-DK" dirty="0"/>
              <a:t>må opfølgningen i stedet tage afsæt i en dialog med barnet eller den unge om indsatsens overordnede formål. Formålet skal fremgå af afgørelsen om en støttende indsats sammen med indsatsens forventede varighed. </a:t>
            </a:r>
          </a:p>
          <a:p>
            <a:pPr marL="171433" indent="-171433">
              <a:buFontTx/>
              <a:buChar char="-"/>
            </a:pPr>
            <a:endParaRPr lang="da-DK" b="1" dirty="0"/>
          </a:p>
          <a:p>
            <a:r>
              <a:rPr lang="da-DK" i="1" dirty="0"/>
              <a:t>Feedback på inddragelsen fra barnet eller den unge </a:t>
            </a:r>
          </a:p>
          <a:p>
            <a:pPr marL="171707" indent="-171707">
              <a:buFont typeface="Wingdings" panose="05000000000000000000" pitchFamily="2" charset="2"/>
              <a:buChar char="Ø"/>
            </a:pPr>
            <a:r>
              <a:rPr lang="da-DK" dirty="0"/>
              <a:t>Som led i at sikre reel børneinddragelse kan det være givtigt, at der regelmæssigt skabes rum for, at barnet eller den unge kan komme til orde med sin oplevelse af samarbejdet og inddragelsen. Barnets eller den unges feedback kan systematiseres ved hjælp af eksempelvis opfølgningsskemaer eller formaliserede metoder som Feedback </a:t>
            </a:r>
            <a:r>
              <a:rPr lang="da-DK" dirty="0" err="1"/>
              <a:t>Informed</a:t>
            </a:r>
            <a:r>
              <a:rPr lang="da-DK" dirty="0"/>
              <a:t> </a:t>
            </a:r>
            <a:r>
              <a:rPr lang="da-DK" dirty="0" err="1"/>
              <a:t>Treatment</a:t>
            </a:r>
            <a:r>
              <a:rPr lang="da-DK" dirty="0"/>
              <a:t> (FIT).</a:t>
            </a:r>
            <a:endParaRPr lang="da-DK" b="1" dirty="0" smtClean="0"/>
          </a:p>
          <a:p>
            <a:endParaRPr lang="da-DK" dirty="0" smtClean="0"/>
          </a:p>
          <a:p>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19</a:t>
            </a:fld>
            <a:endParaRPr lang="da-DK" dirty="0"/>
          </a:p>
        </p:txBody>
      </p:sp>
    </p:spTree>
    <p:extLst>
      <p:ext uri="{BB962C8B-B14F-4D97-AF65-F5344CB8AC3E}">
        <p14:creationId xmlns:p14="http://schemas.microsoft.com/office/powerpoint/2010/main" val="253982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06">
              <a:defRPr/>
            </a:pPr>
            <a:r>
              <a:rPr lang="da-DK" dirty="0"/>
              <a:t>Slidepakken indeholder en kort introduktion til anbefalinger </a:t>
            </a:r>
            <a:r>
              <a:rPr lang="da-DK" dirty="0" smtClean="0"/>
              <a:t>om </a:t>
            </a:r>
            <a:r>
              <a:rPr lang="da-DK" dirty="0"/>
              <a:t>børneinddragelse i </a:t>
            </a:r>
            <a:r>
              <a:rPr lang="da-DK" dirty="0" smtClean="0"/>
              <a:t>sagsbehandlingen samt en kort beskrivelse af formålet</a:t>
            </a:r>
            <a:r>
              <a:rPr lang="da-DK" baseline="0" dirty="0" smtClean="0"/>
              <a:t> med de syv praksiseksempler om børneinddragelse i kommunerne</a:t>
            </a:r>
            <a:r>
              <a:rPr lang="da-DK" dirty="0" smtClean="0"/>
              <a:t>. </a:t>
            </a:r>
            <a:endParaRPr lang="da-DK" dirty="0"/>
          </a:p>
          <a:p>
            <a:pPr defTabSz="914306">
              <a:defRPr/>
            </a:pPr>
            <a:endParaRPr lang="da-DK" dirty="0"/>
          </a:p>
          <a:p>
            <a:pPr defTabSz="914306">
              <a:defRPr/>
            </a:pPr>
            <a:r>
              <a:rPr lang="da-DK" b="1" dirty="0"/>
              <a:t>Anbefalinger</a:t>
            </a:r>
            <a:r>
              <a:rPr lang="da-DK" dirty="0"/>
              <a:t> </a:t>
            </a:r>
            <a:r>
              <a:rPr lang="da-DK" b="1" dirty="0" smtClean="0"/>
              <a:t>om</a:t>
            </a:r>
            <a:r>
              <a:rPr lang="da-DK" dirty="0" smtClean="0"/>
              <a:t> </a:t>
            </a:r>
            <a:r>
              <a:rPr lang="da-DK" b="1" dirty="0" smtClean="0"/>
              <a:t>børneinddragelse </a:t>
            </a:r>
            <a:r>
              <a:rPr lang="da-DK" b="1" dirty="0"/>
              <a:t>i sagsbehandlingen</a:t>
            </a:r>
          </a:p>
          <a:p>
            <a:pPr defTabSz="914306">
              <a:defRPr/>
            </a:pPr>
            <a:r>
              <a:rPr lang="da-DK" dirty="0" smtClean="0"/>
              <a:t>Partnerskab om Børnene Først har udarbejdet syv anbefalinger om børneinddragelse i sagsbehandlingen. Anbefalingerne er målrettet både ledere og medarbejdere, der arbejder på myndighedsområdet i landets kommuner, og er udarbejdet for at klæde kommunerne på til at arbejde med børneinddragelse i forbindelse med barnets lov. Formålet med anbefalingerne er at tilbyde praksisnære anbefalinger til, hvordan børn og unge bliver aktører i deres egen sag.</a:t>
            </a:r>
            <a:endParaRPr lang="da-DK" b="1" dirty="0"/>
          </a:p>
          <a:p>
            <a:pPr defTabSz="914306">
              <a:defRPr/>
            </a:pPr>
            <a:endParaRPr lang="da-DK" b="1" dirty="0"/>
          </a:p>
          <a:p>
            <a:pPr defTabSz="914306">
              <a:defRPr/>
            </a:pPr>
            <a:r>
              <a:rPr lang="da-DK" b="1" dirty="0"/>
              <a:t>Praksiseksempler om børneinddragelse i sagsbehandlingen:</a:t>
            </a:r>
            <a:endParaRPr lang="da-DK" dirty="0"/>
          </a:p>
          <a:p>
            <a:pPr defTabSz="914306">
              <a:defRPr/>
            </a:pPr>
            <a:r>
              <a:rPr lang="da-DK" dirty="0" smtClean="0"/>
              <a:t>Formålet med praksiseksemplerne er at give konkret inspiration til, hvordan I kan omsætte anbefalingerne til praksis. Der er ét eksempel for hver anbefaling. Nogle eksempler omhandler konkrete metoder, mens andre beskriver længerevarende kulturændringer i kommunen. Det er ikke tanken, at eksemplerne kan overføres en til en, men at I kan blive inspireret til, hvordan I kan arbejde med at inddrage børn og unge i jeres kommune. Hvert eksempel beskriver baggrunden for, hvorfor kommunen har indført praksis, og hvilket udbytte den har opnået. Derudover beskrives metoden eller den organisatoriske forandring med henblik på at inspirere andre kommuner til, hvordan anbefalingen kan se ud i praksis. Praksiseksemplerne er udarbejdet af Oxford Research, som sammen med</a:t>
            </a:r>
            <a:r>
              <a:rPr lang="da-DK" baseline="0" dirty="0" smtClean="0"/>
              <a:t> </a:t>
            </a:r>
            <a:r>
              <a:rPr lang="da-DK" dirty="0" smtClean="0"/>
              <a:t>Partnerskab om Børnene Først har udvalgt de eksempler, der bedst illustrerer hensigten med partnerskabets anbefalinger.</a:t>
            </a:r>
            <a:endParaRPr lang="da-DK" dirty="0"/>
          </a:p>
          <a:p>
            <a:pPr defTabSz="914306">
              <a:defRPr/>
            </a:pPr>
            <a:endParaRPr lang="da-DK" dirty="0"/>
          </a:p>
          <a:p>
            <a:r>
              <a:rPr lang="da-DK" sz="1000" dirty="0"/>
              <a:t>Du finder </a:t>
            </a:r>
            <a:r>
              <a:rPr lang="da-DK" sz="1000" dirty="0" smtClean="0"/>
              <a:t>anbefalingerne og </a:t>
            </a:r>
            <a:r>
              <a:rPr lang="da-DK" sz="1000" dirty="0" smtClean="0">
                <a:solidFill>
                  <a:srgbClr val="FFFF00"/>
                </a:solidFill>
              </a:rPr>
              <a:t>de kommunale praksiseksempler på inddragelse </a:t>
            </a:r>
            <a:r>
              <a:rPr lang="da-DK" sz="1000" dirty="0" smtClean="0"/>
              <a:t>her</a:t>
            </a:r>
            <a:r>
              <a:rPr lang="da-DK" sz="1000" dirty="0"/>
              <a:t>: </a:t>
            </a:r>
            <a:r>
              <a:rPr lang="da-DK" sz="1200" u="sng" kern="1200" dirty="0" smtClean="0">
                <a:solidFill>
                  <a:schemeClr val="tx1"/>
                </a:solidFill>
                <a:effectLst/>
                <a:latin typeface="+mn-lt"/>
                <a:ea typeface="+mn-ea"/>
                <a:cs typeface="+mn-cs"/>
                <a:hlinkClick r:id="rId3"/>
              </a:rPr>
              <a:t>https://social.dk/tvaergaaende/anbefalinger/anbefalinger-om-boerneinddragelse-i-sagsbehandlingen</a:t>
            </a:r>
            <a:endParaRPr lang="da-DK" sz="1200" kern="1200" dirty="0" smtClean="0">
              <a:solidFill>
                <a:schemeClr val="tx1"/>
              </a:solidFill>
              <a:effectLst/>
              <a:latin typeface="+mn-lt"/>
              <a:ea typeface="+mn-ea"/>
              <a:cs typeface="+mn-cs"/>
            </a:endParaRPr>
          </a:p>
          <a:p>
            <a:pPr defTabSz="914306">
              <a:defRPr/>
            </a:pPr>
            <a:endParaRPr lang="da-DK" sz="1000" dirty="0"/>
          </a:p>
          <a:p>
            <a:pPr defTabSz="914306">
              <a:defRPr/>
            </a:pPr>
            <a:endParaRPr lang="da-DK" sz="1000" dirty="0"/>
          </a:p>
          <a:p>
            <a:pPr defTabSz="914306">
              <a:defRPr/>
            </a:pPr>
            <a:r>
              <a:rPr lang="da-DK" sz="1000" dirty="0"/>
              <a:t>For mere viden om barnets lov se:</a:t>
            </a:r>
          </a:p>
          <a:p>
            <a:pPr defTabSz="914306">
              <a:defRPr/>
            </a:pPr>
            <a:r>
              <a:rPr lang="da-DK" sz="1000" dirty="0"/>
              <a:t>https://sbst.dk/boern/boernene-foerst-og-barnets-lov-</a:t>
            </a:r>
          </a:p>
          <a:p>
            <a:pPr defTabSz="914306">
              <a:defRPr/>
            </a:pPr>
            <a:endParaRPr lang="da-DK" dirty="0"/>
          </a:p>
        </p:txBody>
      </p:sp>
      <p:sp>
        <p:nvSpPr>
          <p:cNvPr id="4" name="Pladsholder til dato 3"/>
          <p:cNvSpPr>
            <a:spLocks noGrp="1"/>
          </p:cNvSpPr>
          <p:nvPr>
            <p:ph type="dt" idx="10"/>
          </p:nvPr>
        </p:nvSpPr>
        <p:spPr/>
        <p:txBody>
          <a:bodyPr/>
          <a:lstStyle/>
          <a:p>
            <a:fld id="{D1D33B14-F591-4070-A340-1EF5A1A0E4ED}"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2</a:t>
            </a:fld>
            <a:endParaRPr lang="da-DK" dirty="0"/>
          </a:p>
        </p:txBody>
      </p:sp>
    </p:spTree>
    <p:extLst>
      <p:ext uri="{BB962C8B-B14F-4D97-AF65-F5344CB8AC3E}">
        <p14:creationId xmlns:p14="http://schemas.microsoft.com/office/powerpoint/2010/main" val="4158922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20</a:t>
            </a:fld>
            <a:endParaRPr lang="da-DK" dirty="0"/>
          </a:p>
        </p:txBody>
      </p:sp>
    </p:spTree>
    <p:extLst>
      <p:ext uri="{BB962C8B-B14F-4D97-AF65-F5344CB8AC3E}">
        <p14:creationId xmlns:p14="http://schemas.microsoft.com/office/powerpoint/2010/main" val="1998900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707" indent="-171707" defTabSz="915772">
              <a:buFont typeface="Wingdings" panose="05000000000000000000" pitchFamily="2" charset="2"/>
              <a:buChar char="Ø"/>
              <a:defRPr/>
            </a:pPr>
            <a:r>
              <a:rPr lang="da-DK" dirty="0"/>
              <a:t>For at understøtte omsætningen af anbefalingerne har arbejdsgruppen udarbejdet et katalog med praksiseksempler på kommunernes inddragelse af børn og unge. </a:t>
            </a:r>
          </a:p>
          <a:p>
            <a:pPr marL="171707" indent="-171707">
              <a:buFont typeface="Wingdings" panose="05000000000000000000" pitchFamily="2" charset="2"/>
              <a:buChar char="Ø"/>
            </a:pPr>
            <a:r>
              <a:rPr lang="da-DK" baseline="0" dirty="0" smtClean="0"/>
              <a:t>Der er udarbejdet ét praksiseksempel for hver anbefaling, som giver inspiration til praksis på området.</a:t>
            </a:r>
          </a:p>
          <a:p>
            <a:pPr marL="171707" indent="-171707" defTabSz="915772">
              <a:buFont typeface="Wingdings" panose="05000000000000000000" pitchFamily="2" charset="2"/>
              <a:buChar char="Ø"/>
              <a:defRPr/>
            </a:pPr>
            <a:r>
              <a:rPr lang="da-DK" dirty="0" smtClean="0"/>
              <a:t>Nogle eksempler omhandler konkrete metoder, mens andre beskriver længerevarende kulturændringer i kommunen. </a:t>
            </a:r>
          </a:p>
          <a:p>
            <a:pPr marL="171707" indent="-171707" defTabSz="915772">
              <a:buFont typeface="Wingdings" panose="05000000000000000000" pitchFamily="2" charset="2"/>
              <a:buChar char="Ø"/>
              <a:defRPr/>
            </a:pPr>
            <a:r>
              <a:rPr lang="da-DK" baseline="0" dirty="0" smtClean="0"/>
              <a:t>Praksiseksemplerne beskriver derfor både arbejdet med inddragelse af børn og unge på organisatorisk niveau (cases fra Aalborg og Roskilde Kommuner) samt arbejdet med inddragelse af børn og unge på praksisniveau (de resterende fem cases).</a:t>
            </a:r>
          </a:p>
          <a:p>
            <a:pPr marL="171707" indent="-171707">
              <a:buFont typeface="Wingdings" panose="05000000000000000000" pitchFamily="2" charset="2"/>
              <a:buChar char="Ø"/>
            </a:pPr>
            <a:r>
              <a:rPr lang="da-DK" baseline="0" dirty="0" smtClean="0"/>
              <a:t>Praksiseksemplerne dækker erfaringer med inddragelse af forskellige målgrupper af børn og unge – både området for børn og unge i udsatte positioner og handicapområdet. </a:t>
            </a:r>
          </a:p>
          <a:p>
            <a:pPr marL="171707" indent="-171707">
              <a:buFont typeface="Wingdings" panose="05000000000000000000" pitchFamily="2" charset="2"/>
              <a:buChar char="Ø"/>
            </a:pPr>
            <a:r>
              <a:rPr lang="da-DK" baseline="0" dirty="0" smtClean="0"/>
              <a:t>Praksiseksemplerne indeholder korte beskrivelser af både processer, inddragelsesmodeller og redskaber, som man kan lade sig inspirere af. </a:t>
            </a:r>
          </a:p>
          <a:p>
            <a:pPr marL="171707" indent="-171707" defTabSz="915772">
              <a:buFont typeface="Wingdings" panose="05000000000000000000" pitchFamily="2" charset="2"/>
              <a:buChar char="Ø"/>
              <a:defRPr/>
            </a:pPr>
            <a:r>
              <a:rPr lang="da-DK" baseline="0" dirty="0" smtClean="0"/>
              <a:t>Praksiseksemplerne kan ikke nødvendigvis overføres til alle kommuner en til en, men kan give inspiration til, hvordan andre kommuner kan </a:t>
            </a:r>
            <a:r>
              <a:rPr lang="da-DK" dirty="0"/>
              <a:t>fortsætte det gode arbejde frem mod mere og bedre inddragelse af børn og unge i egen sag.</a:t>
            </a:r>
          </a:p>
          <a:p>
            <a:r>
              <a:rPr lang="da-DK" baseline="0" dirty="0" smtClean="0"/>
              <a:t> </a:t>
            </a:r>
          </a:p>
          <a:p>
            <a:r>
              <a:rPr lang="da-DK" baseline="0" dirty="0" smtClean="0"/>
              <a:t> </a:t>
            </a:r>
          </a:p>
          <a:p>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21</a:t>
            </a:fld>
            <a:endParaRPr lang="da-DK" dirty="0"/>
          </a:p>
        </p:txBody>
      </p:sp>
    </p:spTree>
    <p:extLst>
      <p:ext uri="{BB962C8B-B14F-4D97-AF65-F5344CB8AC3E}">
        <p14:creationId xmlns:p14="http://schemas.microsoft.com/office/powerpoint/2010/main" val="3756701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707" indent="-171707">
              <a:buFont typeface="Wingdings" panose="05000000000000000000" pitchFamily="2" charset="2"/>
              <a:buChar char="Ø"/>
            </a:pPr>
            <a:r>
              <a:rPr lang="da-DK" dirty="0"/>
              <a:t>Formålet med praksiseksemplerne er at give nogle billeder på og konkret inspiration til, hvordan anbefalingerne kan omsættes til praksis. Der er ét eksempel for hver anbefaling.</a:t>
            </a:r>
          </a:p>
          <a:p>
            <a:pPr marL="171707" indent="-171707">
              <a:buFont typeface="Wingdings" panose="05000000000000000000" pitchFamily="2" charset="2"/>
              <a:buChar char="Ø"/>
            </a:pPr>
            <a:r>
              <a:rPr lang="da-DK" dirty="0"/>
              <a:t>Hvert eksempel beskriver først baggrunden for, hvorfor kommunen har indført praksis, og hvilket udbytte den har opnået. Herefter beskrives metoden eller den organisatoriske forandring. </a:t>
            </a:r>
          </a:p>
          <a:p>
            <a:pPr marL="171707" indent="-171707">
              <a:buFont typeface="Wingdings" panose="05000000000000000000" pitchFamily="2" charset="2"/>
              <a:buChar char="Ø"/>
            </a:pPr>
            <a:r>
              <a:rPr lang="da-DK" dirty="0"/>
              <a:t>Eksemplerne er udvalgt ud fra følgende relevanskriterier:</a:t>
            </a:r>
          </a:p>
          <a:p>
            <a:pPr marL="629593" lvl="1" indent="-171707">
              <a:buFont typeface="Arial" panose="020B0604020202020204" pitchFamily="34" charset="0"/>
              <a:buChar char="•"/>
            </a:pPr>
            <a:r>
              <a:rPr lang="da-DK" dirty="0"/>
              <a:t>At praksiseksemplerne understøtter anbefalingerne. </a:t>
            </a:r>
          </a:p>
          <a:p>
            <a:pPr marL="629593" lvl="1" indent="-171707">
              <a:buFont typeface="Arial" panose="020B0604020202020204" pitchFamily="34" charset="0"/>
              <a:buChar char="•"/>
            </a:pPr>
            <a:r>
              <a:rPr lang="da-DK" dirty="0"/>
              <a:t>At praksiseksemplerne er </a:t>
            </a:r>
            <a:r>
              <a:rPr lang="da-DK" dirty="0" err="1"/>
              <a:t>implementerbare</a:t>
            </a:r>
            <a:r>
              <a:rPr lang="da-DK" dirty="0"/>
              <a:t> og omsættelige for andre kommuner. </a:t>
            </a:r>
          </a:p>
          <a:p>
            <a:pPr marL="629593" lvl="1" indent="-171707">
              <a:buFont typeface="Arial" panose="020B0604020202020204" pitchFamily="34" charset="0"/>
              <a:buChar char="•"/>
            </a:pPr>
            <a:r>
              <a:rPr lang="da-DK" dirty="0"/>
              <a:t>At der i </a:t>
            </a:r>
            <a:r>
              <a:rPr lang="da-DK" dirty="0" err="1"/>
              <a:t>casekommunerne</a:t>
            </a:r>
            <a:r>
              <a:rPr lang="da-DK" dirty="0"/>
              <a:t> opleves en umiddelbar virkning af praksissen, som understøtter inddragelsen af børn og unge i egen sag. </a:t>
            </a:r>
          </a:p>
          <a:p>
            <a:pPr marL="629593" lvl="1" indent="-171707">
              <a:buFont typeface="Arial" panose="020B0604020202020204" pitchFamily="34" charset="0"/>
              <a:buChar char="•"/>
            </a:pPr>
            <a:r>
              <a:rPr lang="da-DK" dirty="0"/>
              <a:t>At praksiseksemplerne omhandler arbejdet med børneinddragelse på forskellige niveauer i kommunerne og i forhold til forskellige målgrupper af børn og unge.</a:t>
            </a:r>
          </a:p>
          <a:p>
            <a:pPr marL="629593" lvl="1" indent="-171707">
              <a:buFont typeface="Arial" panose="020B0604020202020204" pitchFamily="34" charset="0"/>
              <a:buChar char="•"/>
            </a:pPr>
            <a:r>
              <a:rPr lang="da-DK" dirty="0"/>
              <a:t>At der indgår eksempler fra forskellige kommuner med en vis geografisk og størrelsesmæssig spredning.</a:t>
            </a:r>
          </a:p>
          <a:p>
            <a:pPr marL="171707" indent="-171707">
              <a:buFont typeface="Wingdings" panose="05000000000000000000" pitchFamily="2" charset="2"/>
              <a:buChar char="Ø"/>
            </a:pPr>
            <a:r>
              <a:rPr lang="da-DK" dirty="0"/>
              <a:t>Det er vigtigt at understrege, at praksiseksemplerne ikke skal ses som ‘</a:t>
            </a:r>
            <a:r>
              <a:rPr lang="da-DK" dirty="0" err="1"/>
              <a:t>best</a:t>
            </a:r>
            <a:r>
              <a:rPr lang="da-DK" dirty="0"/>
              <a:t> </a:t>
            </a:r>
            <a:r>
              <a:rPr lang="da-DK" dirty="0" err="1"/>
              <a:t>practice</a:t>
            </a:r>
            <a:r>
              <a:rPr lang="da-DK" dirty="0"/>
              <a:t>’. Det er eksempler, der skal inspirere og motivere til at fortsætte det gode arbejde frem mod mere og bedre inddragelse af børn og unge i egen sag.</a:t>
            </a:r>
          </a:p>
          <a:p>
            <a:endParaRPr lang="da-DK" dirty="0" smtClean="0"/>
          </a:p>
          <a:p>
            <a:endParaRPr lang="da-DK" dirty="0" smtClean="0"/>
          </a:p>
          <a:p>
            <a:pPr defTabSz="915772">
              <a:defRPr/>
            </a:pPr>
            <a:endParaRPr lang="da-DK" baseline="0" dirty="0" smtClean="0"/>
          </a:p>
        </p:txBody>
      </p:sp>
      <p:sp>
        <p:nvSpPr>
          <p:cNvPr id="4" name="Pladsholder til dato 3"/>
          <p:cNvSpPr>
            <a:spLocks noGrp="1"/>
          </p:cNvSpPr>
          <p:nvPr>
            <p:ph type="dt" idx="10"/>
          </p:nvPr>
        </p:nvSpPr>
        <p:spPr/>
        <p:txBody>
          <a:bodyPr/>
          <a:lstStyle/>
          <a:p>
            <a:fld id="{92F6DA40-2A63-4977-A6D3-27D65EE6AD22}"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22</a:t>
            </a:fld>
            <a:endParaRPr lang="da-DK" dirty="0"/>
          </a:p>
        </p:txBody>
      </p:sp>
    </p:spTree>
    <p:extLst>
      <p:ext uri="{BB962C8B-B14F-4D97-AF65-F5344CB8AC3E}">
        <p14:creationId xmlns:p14="http://schemas.microsoft.com/office/powerpoint/2010/main" val="144526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23</a:t>
            </a:fld>
            <a:endParaRPr lang="da-DK" dirty="0"/>
          </a:p>
        </p:txBody>
      </p:sp>
    </p:spTree>
    <p:extLst>
      <p:ext uri="{BB962C8B-B14F-4D97-AF65-F5344CB8AC3E}">
        <p14:creationId xmlns:p14="http://schemas.microsoft.com/office/powerpoint/2010/main" val="732795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06">
              <a:defRPr/>
            </a:pPr>
            <a:endParaRPr lang="da-DK" dirty="0"/>
          </a:p>
        </p:txBody>
      </p:sp>
      <p:sp>
        <p:nvSpPr>
          <p:cNvPr id="4" name="Pladsholder til dato 3"/>
          <p:cNvSpPr>
            <a:spLocks noGrp="1"/>
          </p:cNvSpPr>
          <p:nvPr>
            <p:ph type="dt" idx="10"/>
          </p:nvPr>
        </p:nvSpPr>
        <p:spPr/>
        <p:txBody>
          <a:bodyPr/>
          <a:lstStyle/>
          <a:p>
            <a:fld id="{D1D33B14-F591-4070-A340-1EF5A1A0E4ED}"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24</a:t>
            </a:fld>
            <a:endParaRPr lang="da-DK" dirty="0"/>
          </a:p>
        </p:txBody>
      </p:sp>
    </p:spTree>
    <p:extLst>
      <p:ext uri="{BB962C8B-B14F-4D97-AF65-F5344CB8AC3E}">
        <p14:creationId xmlns:p14="http://schemas.microsoft.com/office/powerpoint/2010/main" val="3052164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p:txBody>
      </p:sp>
      <p:sp>
        <p:nvSpPr>
          <p:cNvPr id="4" name="Pladsholder til dato 3"/>
          <p:cNvSpPr>
            <a:spLocks noGrp="1"/>
          </p:cNvSpPr>
          <p:nvPr>
            <p:ph type="dt" idx="10"/>
          </p:nvPr>
        </p:nvSpPr>
        <p:spPr/>
        <p:txBody>
          <a:bodyPr/>
          <a:lstStyle/>
          <a:p>
            <a:fld id="{FF2FBCE5-790C-4539-8931-7FC67E3BCD97}" type="datetime2">
              <a:rPr lang="da-DK" smtClean="0"/>
              <a:t>31. oktober 2023</a:t>
            </a:fld>
            <a:endParaRPr lang="da-DK" dirty="0"/>
          </a:p>
        </p:txBody>
      </p:sp>
      <p:sp>
        <p:nvSpPr>
          <p:cNvPr id="5" name="Pladsholder til sidefod 4"/>
          <p:cNvSpPr>
            <a:spLocks noGrp="1"/>
          </p:cNvSpPr>
          <p:nvPr>
            <p:ph type="ftr" sz="quarter" idx="11"/>
          </p:nvPr>
        </p:nvSpPr>
        <p:spPr/>
        <p:txBody>
          <a:bodyPr lIns="91431" tIns="45715" rIns="91431" bIns="45715"/>
          <a:lstStyle/>
          <a:p>
            <a:endParaRPr lang="da-DK" dirty="0"/>
          </a:p>
        </p:txBody>
      </p:sp>
      <p:sp>
        <p:nvSpPr>
          <p:cNvPr id="6" name="Pladsholder til slidenummer 5"/>
          <p:cNvSpPr>
            <a:spLocks noGrp="1"/>
          </p:cNvSpPr>
          <p:nvPr>
            <p:ph type="sldNum" sz="quarter" idx="12"/>
          </p:nvPr>
        </p:nvSpPr>
        <p:spPr/>
        <p:txBody>
          <a:bodyPr/>
          <a:lstStyle/>
          <a:p>
            <a:fld id="{80913D85-34BC-4FA7-A491-B95498CAAD60}" type="slidenum">
              <a:rPr lang="da-DK" smtClean="0"/>
              <a:t>25</a:t>
            </a:fld>
            <a:endParaRPr lang="da-DK" dirty="0"/>
          </a:p>
        </p:txBody>
      </p:sp>
    </p:spTree>
    <p:extLst>
      <p:ext uri="{BB962C8B-B14F-4D97-AF65-F5344CB8AC3E}">
        <p14:creationId xmlns:p14="http://schemas.microsoft.com/office/powerpoint/2010/main" val="477557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06">
              <a:defRPr/>
            </a:pPr>
            <a:r>
              <a:rPr lang="da-DK" dirty="0" smtClean="0"/>
              <a:t>I forbindelse med Børnene Først og barnets lov er der nedsat et Partnerskab om Børnene Først. Partnerskabets opgave er bl.a. at inspirere og give anbefalinger til, hvordan I kan arbejde med kvalitet i sagsbehandlingen med afsæt i intentionerne i barnets lov.</a:t>
            </a:r>
          </a:p>
          <a:p>
            <a:endParaRPr lang="da-DK" baseline="0" dirty="0" smtClean="0"/>
          </a:p>
          <a:p>
            <a:r>
              <a:rPr lang="da-DK" dirty="0" smtClean="0"/>
              <a:t>Du</a:t>
            </a:r>
            <a:r>
              <a:rPr lang="da-DK" baseline="0" dirty="0" smtClean="0"/>
              <a:t> kan l</a:t>
            </a:r>
            <a:r>
              <a:rPr lang="da-DK" dirty="0" smtClean="0"/>
              <a:t>æse mere om Partnerskab</a:t>
            </a:r>
            <a:r>
              <a:rPr lang="da-DK" baseline="0" dirty="0" smtClean="0"/>
              <a:t> om Børnene Først på sbst.dk eller side 5 i ”Anbefalinger om børneinddragelse i sagsbehandlingen”. </a:t>
            </a:r>
            <a:endParaRPr lang="da-DK" dirty="0" smtClean="0"/>
          </a:p>
          <a:p>
            <a:endParaRPr lang="da-DK" dirty="0"/>
          </a:p>
        </p:txBody>
      </p:sp>
      <p:sp>
        <p:nvSpPr>
          <p:cNvPr id="4" name="Pladsholder til dato 3"/>
          <p:cNvSpPr>
            <a:spLocks noGrp="1"/>
          </p:cNvSpPr>
          <p:nvPr>
            <p:ph type="dt" idx="10"/>
          </p:nvPr>
        </p:nvSpPr>
        <p:spPr/>
        <p:txBody>
          <a:bodyPr/>
          <a:lstStyle/>
          <a:p>
            <a:fld id="{3E32DDDB-49CD-4BC9-9149-685C0D56BA85}"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26</a:t>
            </a:fld>
            <a:endParaRPr lang="da-DK" dirty="0"/>
          </a:p>
        </p:txBody>
      </p:sp>
    </p:spTree>
    <p:extLst>
      <p:ext uri="{BB962C8B-B14F-4D97-AF65-F5344CB8AC3E}">
        <p14:creationId xmlns:p14="http://schemas.microsoft.com/office/powerpoint/2010/main" val="1529043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27</a:t>
            </a:fld>
            <a:endParaRPr lang="da-DK" dirty="0"/>
          </a:p>
        </p:txBody>
      </p:sp>
    </p:spTree>
    <p:extLst>
      <p:ext uri="{BB962C8B-B14F-4D97-AF65-F5344CB8AC3E}">
        <p14:creationId xmlns:p14="http://schemas.microsoft.com/office/powerpoint/2010/main" val="343503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3</a:t>
            </a:fld>
            <a:endParaRPr lang="da-DK" dirty="0"/>
          </a:p>
        </p:txBody>
      </p:sp>
    </p:spTree>
    <p:extLst>
      <p:ext uri="{BB962C8B-B14F-4D97-AF65-F5344CB8AC3E}">
        <p14:creationId xmlns:p14="http://schemas.microsoft.com/office/powerpoint/2010/main" val="147574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800" dirty="0"/>
              <a:t>Med barnets lov er det blevet gjort tydeligt, at børn og unge har en grundlæggende ret til at blive inddraget og få indflydelse på de forhold, som vedrører dem. Folketingets partier har stadfæstet et tidssvarende børnesyn, hvor børn og unge anerkendes som selvstændige individer med egne holdninger, ønsker og perspektiver på deres eget liv. </a:t>
            </a:r>
          </a:p>
          <a:p>
            <a:endParaRPr lang="da-DK" sz="800" dirty="0"/>
          </a:p>
          <a:p>
            <a:r>
              <a:rPr lang="da-DK" sz="800" dirty="0"/>
              <a:t>Partnerskab om Børnene Først har udfoldet det tidssvarende børnesyn i anbefalingerne: </a:t>
            </a:r>
          </a:p>
          <a:p>
            <a:endParaRPr lang="da-DK" sz="800" dirty="0"/>
          </a:p>
          <a:p>
            <a:pPr marL="171707" indent="-171707">
              <a:buFont typeface="Wingdings" panose="05000000000000000000" pitchFamily="2" charset="2"/>
              <a:buChar char="Ø"/>
            </a:pPr>
            <a:r>
              <a:rPr lang="da-DK" dirty="0"/>
              <a:t>I et tidssvarende børnesyn anerkendes barnet eller den unge som et selvstændigt og kompetent individ med egne holdninger, ønsker og perspektiver på eget liv og forhold. Barnet eller den unge besidder væsentlig viden om egen livssituation. Denne viden er afgørende for at forstå barnets eller den unges situation og finde de rigtige løsninger – i et samspil mellem barnet/den unge, forældre og netværk samt rådgiver. </a:t>
            </a:r>
          </a:p>
          <a:p>
            <a:endParaRPr lang="da-DK" dirty="0"/>
          </a:p>
          <a:p>
            <a:pPr marL="171707" indent="-171707">
              <a:buFont typeface="Wingdings" panose="05000000000000000000" pitchFamily="2" charset="2"/>
              <a:buChar char="Ø"/>
            </a:pPr>
            <a:r>
              <a:rPr lang="da-DK" dirty="0"/>
              <a:t>Det er barnets eller den unges grundlæggende rettighed at blive inddraget og få indflydelse på de forhold, der vedrører dem selv. Det gælder uanset barnets eller den unges alder, modenhed og eventuelle funktionsnedsættelser. Det er vigtigt, at barnet eller den unge ikke opfattes som problembærer. Barnet eller den unge kan have udfordringer og eventuelle funktionsnedsættelser, men barnet eller den unge er aldrig et problem, der skal løses. Problemer og udfordringer skal altid ses i relation til den kontekst, de opstår i.</a:t>
            </a:r>
          </a:p>
          <a:p>
            <a:r>
              <a:rPr lang="da-DK" dirty="0"/>
              <a:t> </a:t>
            </a:r>
          </a:p>
          <a:p>
            <a:pPr marL="171707" indent="-171707">
              <a:buFont typeface="Wingdings" panose="05000000000000000000" pitchFamily="2" charset="2"/>
              <a:buChar char="Ø"/>
            </a:pPr>
            <a:r>
              <a:rPr lang="da-DK" dirty="0"/>
              <a:t>Barnet eller den unge skal behandles ligeværdigt og med blik for at fremme barnets eller den unges individuelle ressourcer. Barnets eller den unges måde at opfatte og forstå verdenen er lige så </a:t>
            </a:r>
            <a:r>
              <a:rPr lang="da-DK" dirty="0" smtClean="0"/>
              <a:t>værdifuld </a:t>
            </a:r>
            <a:r>
              <a:rPr lang="da-DK" dirty="0"/>
              <a:t>som de voksnes måde at opfatte verdenen på. </a:t>
            </a:r>
          </a:p>
          <a:p>
            <a:endParaRPr lang="da-DK" dirty="0"/>
          </a:p>
          <a:p>
            <a:pPr marL="171707" indent="-171707">
              <a:buFont typeface="Wingdings" panose="05000000000000000000" pitchFamily="2" charset="2"/>
              <a:buChar char="Ø"/>
            </a:pPr>
            <a:r>
              <a:rPr lang="da-DK" dirty="0"/>
              <a:t>Barnet eller den unge har brug for trygge og tillidsfulde relationer til de voksne omkring sig for at kunne realisere og udøve sin ret til at blive inddraget. Det er de voksne omkring barnet eller den unge, som har ansvaret for at skabe en tryg og tillidsfuld relation. Det er også de voksnes ansvar at inddrage barnet eller den unge, træffe de rette afgørelser og sikre omsorg og beskyttelse. Med voksne menes både forældre og netværk, rådgiver og andre fagpersoner omkring barnet.</a:t>
            </a:r>
          </a:p>
          <a:p>
            <a:endParaRPr lang="da-DK" sz="800" dirty="0"/>
          </a:p>
          <a:p>
            <a:endParaRPr lang="da-DK" sz="800" dirty="0"/>
          </a:p>
        </p:txBody>
      </p:sp>
      <p:sp>
        <p:nvSpPr>
          <p:cNvPr id="4" name="Pladsholder til dato 3"/>
          <p:cNvSpPr>
            <a:spLocks noGrp="1"/>
          </p:cNvSpPr>
          <p:nvPr>
            <p:ph type="dt" idx="10"/>
          </p:nvPr>
        </p:nvSpPr>
        <p:spPr/>
        <p:txBody>
          <a:bodyPr/>
          <a:lstStyle/>
          <a:p>
            <a:fld id="{939F6DE3-332C-4765-BDDB-FAB3419964A4}"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4</a:t>
            </a:fld>
            <a:endParaRPr lang="da-DK" dirty="0"/>
          </a:p>
        </p:txBody>
      </p:sp>
    </p:spTree>
    <p:extLst>
      <p:ext uri="{BB962C8B-B14F-4D97-AF65-F5344CB8AC3E}">
        <p14:creationId xmlns:p14="http://schemas.microsoft.com/office/powerpoint/2010/main" val="375886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Størstedelen af de børn og unge, som har brug for støtte efter barnets lov, bor sammen med deres familie og skal blive der med den støtte, som kommunen kan yde. </a:t>
            </a:r>
          </a:p>
          <a:p>
            <a:endParaRPr lang="da-DK" dirty="0"/>
          </a:p>
          <a:p>
            <a:r>
              <a:rPr lang="da-DK" dirty="0"/>
              <a:t>I inddragelsen af barnet eller den unge bør der derfor være øje for, at forældrene i hverdagen udøver deres forældrerolle som alle andre </a:t>
            </a:r>
            <a:r>
              <a:rPr lang="da-DK" dirty="0" smtClean="0"/>
              <a:t>forældre </a:t>
            </a:r>
            <a:r>
              <a:rPr lang="da-DK" dirty="0"/>
              <a:t>blot med kommunens støtte. </a:t>
            </a:r>
          </a:p>
          <a:p>
            <a:endParaRPr lang="da-DK" dirty="0"/>
          </a:p>
          <a:p>
            <a:r>
              <a:rPr lang="da-DK" dirty="0"/>
              <a:t>Også i tilfælde, hvor barnet eller den unge er anbragt, har forældrene fortsat ofte en vigtig rolle i barnets liv. Partnerskabet ønsker at sætte fokus på, at inddragelsen må tage afsæt i, at forældre og netværk er en helt central del af barnets eller den unges liv med de muligheder og den kompleksitet, det medfører.</a:t>
            </a:r>
          </a:p>
          <a:p>
            <a:r>
              <a:rPr lang="da-DK" dirty="0"/>
              <a:t> </a:t>
            </a:r>
          </a:p>
          <a:p>
            <a:pPr defTabSz="914306">
              <a:defRPr/>
            </a:pPr>
            <a:endParaRPr lang="da-DK" dirty="0"/>
          </a:p>
        </p:txBody>
      </p:sp>
      <p:sp>
        <p:nvSpPr>
          <p:cNvPr id="4" name="Pladsholder til dato 3"/>
          <p:cNvSpPr>
            <a:spLocks noGrp="1"/>
          </p:cNvSpPr>
          <p:nvPr>
            <p:ph type="dt" idx="10"/>
          </p:nvPr>
        </p:nvSpPr>
        <p:spPr/>
        <p:txBody>
          <a:bodyPr/>
          <a:lstStyle/>
          <a:p>
            <a:fld id="{8757E8A4-D89C-42EA-AC74-EF645D86FB28}"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5</a:t>
            </a:fld>
            <a:endParaRPr lang="da-DK" dirty="0"/>
          </a:p>
        </p:txBody>
      </p:sp>
    </p:spTree>
    <p:extLst>
      <p:ext uri="{BB962C8B-B14F-4D97-AF65-F5344CB8AC3E}">
        <p14:creationId xmlns:p14="http://schemas.microsoft.com/office/powerpoint/2010/main" val="361970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smtClean="0">
                <a:solidFill>
                  <a:schemeClr val="tx1"/>
                </a:solidFill>
                <a:latin typeface="+mn-lt"/>
                <a:ea typeface="+mn-ea"/>
                <a:cs typeface="+mn-cs"/>
              </a:rPr>
              <a:t>Barnets lov </a:t>
            </a:r>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Barnets lov fastsætter en række grundlæggende rettigheder for barnet og den unge herunder, at alle dele af </a:t>
            </a:r>
            <a:r>
              <a:rPr lang="da-DK" sz="1200" b="0" i="0" u="none" strike="noStrike" kern="1200" baseline="0" dirty="0" err="1" smtClean="0">
                <a:solidFill>
                  <a:schemeClr val="tx1"/>
                </a:solidFill>
                <a:latin typeface="+mn-lt"/>
                <a:ea typeface="+mn-ea"/>
                <a:cs typeface="+mn-cs"/>
              </a:rPr>
              <a:t>sagsarbejdet</a:t>
            </a:r>
            <a:r>
              <a:rPr lang="da-DK" sz="1200" b="0" i="0" u="none" strike="noStrike" kern="1200" baseline="0" dirty="0" smtClean="0">
                <a:solidFill>
                  <a:schemeClr val="tx1"/>
                </a:solidFill>
                <a:latin typeface="+mn-lt"/>
                <a:ea typeface="+mn-ea"/>
                <a:cs typeface="+mn-cs"/>
              </a:rPr>
              <a:t> skal ske i samarbejde med barnet eller den unge. Både i oplysningen af sagen ved screening, afdækning og børnefaglig undersøgelse, i udviklingen af barnets plan eller ungeplan, i valg af støttende indsats eller anbringelsessted og i opfølgningen på barnet eller den unges trivsel og udvikling. Inddragelsen af barnet eller den unge skal ske løbende. Sagsbehandlingen skal tilrettelægges, så barnet eller den unges perspektiv altid er i fokus og er styrende i sagsbehandlingen. Det gælder uanset barnet eller den unges alder, modenhed og eventuelle funktionsnedsættelse . Loven understreger samtidig, at det er de voksne omkring barnet eller den unge, som har ansvaret for at inddrage, træffe de rette afgørelser og sikre omsorg og beskyttelse. Sikring af barnet eller den unges bedste er altid de voksnes ansvar. </a:t>
            </a:r>
          </a:p>
          <a:p>
            <a:endParaRPr lang="da-DK" sz="1200" b="0" i="0" u="none" strike="noStrike" kern="1200" baseline="0" dirty="0" smtClean="0">
              <a:solidFill>
                <a:schemeClr val="tx1"/>
              </a:solidFill>
              <a:latin typeface="+mn-lt"/>
              <a:ea typeface="+mn-ea"/>
              <a:cs typeface="+mn-cs"/>
            </a:endParaRPr>
          </a:p>
          <a:p>
            <a:endParaRPr lang="da-DK" sz="1200" b="0" i="0" u="none" strike="noStrike" kern="1200" baseline="0" dirty="0" smtClean="0">
              <a:solidFill>
                <a:schemeClr val="tx1"/>
              </a:solidFill>
              <a:latin typeface="+mn-lt"/>
              <a:ea typeface="+mn-ea"/>
              <a:cs typeface="+mn-cs"/>
            </a:endParaRPr>
          </a:p>
          <a:p>
            <a:r>
              <a:rPr lang="da-DK" b="1" dirty="0" smtClean="0"/>
              <a:t>§ 5. Udsatte børn og unge og børn og unge med nedsat fysisk eller psykisk funktionsevne har ret til omsorg, beskyttelse og inddragelse for at opnå udvikling, sundhed og trivsel og har ret til at udvikle sig i gode sociale fællesskaber. </a:t>
            </a:r>
          </a:p>
          <a:p>
            <a:r>
              <a:rPr lang="da-DK" dirty="0" smtClean="0"/>
              <a:t>Stk. 2. Udsatte børn og unge og børn og unge med nedsat fysisk eller psykisk funktionsevne har ret til indflydelse på de forhold, som vedrører dem. </a:t>
            </a:r>
          </a:p>
          <a:p>
            <a:r>
              <a:rPr lang="da-DK" dirty="0" smtClean="0"/>
              <a:t>Stk. 3. Barnet eller den unges holdning og synspunkter skal tilvejebringes og inddrages ved direkte kontakt og samtaler, inden der træffes beslutninger eller afgørelser efter loven om barnets eller den unges forhold. Inddragelse og samtaler kan finde sted uden samtykke fra forældremyndighedsindehaver og uden dennes tilstedeværelse, når hensynet til barnets eller den unges bedste taler herfor.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Stk. 4. Stk. 3 kan i helt særlige tilfælde helt eller delvist fraviges, hvis barnets eller den unges alder eller andre forhold i afgørende grad taler imod det. Barnets eller den unges perspektiver skal i disse tilfælde tilvejebringes på anden vis.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r>
              <a:rPr lang="da-DK" b="1" dirty="0" smtClean="0"/>
              <a:t>§ 8. Kommunalbestyrelsen skal tilrettelægge sagsbehandlingen, således at barnet eller den unge har mulighed for at medvirke aktivt i forløbet på lige fod med forældrene, </a:t>
            </a:r>
            <a:r>
              <a:rPr lang="da-DK" dirty="0" smtClean="0"/>
              <a:t>jf. § 5, stk. 2 og 3. Tilrettelæggelsen af barnets eller den unges medvirken skal ske med respekt for børns og unges forskellighed, og skal blandt andet tage hensyn til det enkelte barns eller unges modenhed og ressourcer, herunder evt. funktionsnedsættelse hos barnet eller den unge. </a:t>
            </a:r>
          </a:p>
          <a:p>
            <a:r>
              <a:rPr lang="da-DK" dirty="0" smtClean="0"/>
              <a:t>Stk. 2. Kommunalbestyrelsen skal tilrettelægge arbejdet med det enkelte barn eller unge og familie med færrest mulige fagprofessionelle voksne om barnet. </a:t>
            </a:r>
          </a:p>
          <a:p>
            <a:r>
              <a:rPr lang="da-DK" dirty="0" smtClean="0"/>
              <a:t>Stk. 3. Kommunalbestyrelsen skal i alle sager overveje, hvordan der kan ske en systematisk inddragelse af barnets eller den unges familie og netværk. </a:t>
            </a:r>
            <a:r>
              <a:rPr lang="da-DK" sz="1200" dirty="0" smtClean="0">
                <a:solidFill>
                  <a:schemeClr val="bg1"/>
                </a:solidFill>
              </a:rPr>
              <a:t>unge </a:t>
            </a:r>
            <a:endParaRPr lang="da-DK" dirty="0" smtClean="0"/>
          </a:p>
          <a:p>
            <a:endParaRPr lang="da-DK" dirty="0" smtClean="0"/>
          </a:p>
          <a:p>
            <a:endParaRPr lang="da-DK"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6</a:t>
            </a:fld>
            <a:endParaRPr lang="da-DK" dirty="0"/>
          </a:p>
        </p:txBody>
      </p:sp>
    </p:spTree>
    <p:extLst>
      <p:ext uri="{BB962C8B-B14F-4D97-AF65-F5344CB8AC3E}">
        <p14:creationId xmlns:p14="http://schemas.microsoft.com/office/powerpoint/2010/main" val="2870400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Indefra-</a:t>
            </a:r>
            <a:r>
              <a:rPr lang="da-DK" b="1" baseline="0" dirty="0" smtClean="0"/>
              <a:t>perspektivet </a:t>
            </a:r>
            <a:r>
              <a:rPr lang="da-DK" dirty="0"/>
              <a:t>handler om at give ordet til barnet eller den unge for at få adgang til barnets eller den unges holdninger, oplevelser og ønsker. Barnets lov har netop fokus på, at du som rådgiver skal inddrage barnet eller den unge gennem samtaler og/eller anden direkte kontakt. Barnet eller den unge skal ses i sin egen ret, og det er barnets eller den unges egne ønsker, behov og perspektiver, der i høj grad skal være i centrum for sagsbehandlingen og den støtte, der iværksættes.</a:t>
            </a:r>
          </a:p>
          <a:p>
            <a:endParaRPr lang="da-DK" dirty="0"/>
          </a:p>
          <a:p>
            <a:r>
              <a:rPr lang="da-DK" dirty="0"/>
              <a:t>Det enkelte barn eller den enkelte unge kan have mange forskellige måder at kommunikere eget perspektiv på. Det er derfor vigtigt at være opmærksom på, at barnets eller den unges holdninger kan komme til udtryk på andre måder end gennem sproget.</a:t>
            </a:r>
          </a:p>
          <a:p>
            <a:endParaRPr lang="da-DK" dirty="0"/>
          </a:p>
          <a:p>
            <a:r>
              <a:rPr lang="da-DK" b="1" dirty="0"/>
              <a:t>Et tilstræbt indefra-perspektiv </a:t>
            </a:r>
            <a:r>
              <a:rPr lang="da-DK" b="0" dirty="0"/>
              <a:t>–</a:t>
            </a:r>
            <a:r>
              <a:rPr lang="da-DK" b="1" dirty="0"/>
              <a:t> </a:t>
            </a:r>
            <a:r>
              <a:rPr lang="da-DK" dirty="0"/>
              <a:t>I nogle tilfælde vil det være vanskeligt at opnå et indefra-perspektiv. Det kan eksempelvis være, når der er tale om små børn samt børn og unge med kognitive og kommunikative udfordringer, eller hvis barnet eller den unge ikke ønsker at deltage. </a:t>
            </a:r>
          </a:p>
          <a:p>
            <a:endParaRPr lang="da-DK" dirty="0"/>
          </a:p>
          <a:p>
            <a:r>
              <a:rPr lang="da-DK" dirty="0"/>
              <a:t>Barnets lov giver i de tilfælde mulighed for, at du kan få barnets eller den unges holdninger og synspunkter på anden vis. Her kan du eksempelvis arbejde med et tilstræbt indefra-perspektiv, hvor andre omkring barnet forsøger at sætte sig i barnets eller den unges sted for at forstå, hvordan bestemte situationer eller livsvilkår opleves af barnet eller den unge. Du kan eksempelvis arbejde med observation, eller du kan bede barnets eller den unges forældre eller kendte voksne om at indtage barnets eller den unges perspektiv. Det er i denne sammenhæng vigtigt at understrege, at hvis barnet eller den unge ikke ønsker at deltage, er det også inddragelse at respektere dette.</a:t>
            </a:r>
          </a:p>
          <a:p>
            <a:endParaRPr lang="da-DK" dirty="0"/>
          </a:p>
          <a:p>
            <a:r>
              <a:rPr lang="da-DK" b="1" dirty="0"/>
              <a:t>Et udefra-perspektiv </a:t>
            </a:r>
            <a:r>
              <a:rPr lang="da-DK" dirty="0"/>
              <a:t>er den voksnes syn på barnet eller den unge, herunder den voksnes forståelse af barnets eller den unges livssituation, udfordringer, behov og udviklingsmuligheder. Udefra-perspektivet er kendetegnet ved de voksnes generaliserede forståelser af barnets eller den unges behov og udviklingsmuligheder.</a:t>
            </a:r>
          </a:p>
          <a:p>
            <a:r>
              <a:rPr lang="da-DK" dirty="0"/>
              <a:t> </a:t>
            </a:r>
          </a:p>
          <a:p>
            <a:r>
              <a:rPr lang="da-DK" dirty="0"/>
              <a:t>I sagsbehandlingen vil alle tre perspektiver ofte være i spil. Det vigtige er, at der er et løbende fokus på, at barnets eller den unges eget perspektiv bliver tydeligt i forløbet og ikke overskygges af udefra-perspektiver. Når du skal inddrage et barn eller en ung gennem en samtale, kan der eksempelvis være behov for, at du tydeligt sætter rammen for barnets eller den unges forældre eller kendte </a:t>
            </a:r>
            <a:r>
              <a:rPr lang="da-DK" dirty="0" smtClean="0"/>
              <a:t>voksne; </a:t>
            </a:r>
            <a:r>
              <a:rPr lang="da-DK" dirty="0"/>
              <a:t>at formålet med samtalen er at høre barnets eller den unges perspektiv, og at forældrenes rolle er at understøtte dette.</a:t>
            </a:r>
          </a:p>
          <a:p>
            <a:endParaRPr lang="da-DK" dirty="0"/>
          </a:p>
          <a:p>
            <a:pPr marL="171707" indent="-171707">
              <a:buFont typeface="Wingdings" panose="05000000000000000000" pitchFamily="2" charset="2"/>
              <a:buChar char="Ø"/>
            </a:pPr>
            <a:r>
              <a:rPr lang="da-DK" dirty="0"/>
              <a:t>Med andre ord har ”Anbefalingerne om børneinddragelse i sagsbehandlingen” fokus på, hvordan I kan arbejde med, at barnets eget indefra-perspektiv kommer i fokus og bliver styrende for sagsbehandlingen – alternativt et tilstræbt indefra-perspektiv i de tilfælde, hvor barnets eget perspektiv ikke kan opnås.</a:t>
            </a:r>
          </a:p>
          <a:p>
            <a:endParaRPr lang="da-DK" dirty="0"/>
          </a:p>
        </p:txBody>
      </p:sp>
      <p:sp>
        <p:nvSpPr>
          <p:cNvPr id="4" name="Pladsholder til dato 3"/>
          <p:cNvSpPr>
            <a:spLocks noGrp="1"/>
          </p:cNvSpPr>
          <p:nvPr>
            <p:ph type="dt" idx="10"/>
          </p:nvPr>
        </p:nvSpPr>
        <p:spPr/>
        <p:txBody>
          <a:bodyPr/>
          <a:lstStyle/>
          <a:p>
            <a:fld id="{A7EFAF11-5BEB-4B9A-8DFC-9E498754D209}"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7</a:t>
            </a:fld>
            <a:endParaRPr lang="da-DK" dirty="0"/>
          </a:p>
        </p:txBody>
      </p:sp>
    </p:spTree>
    <p:extLst>
      <p:ext uri="{BB962C8B-B14F-4D97-AF65-F5344CB8AC3E}">
        <p14:creationId xmlns:p14="http://schemas.microsoft.com/office/powerpoint/2010/main" val="103856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Sagsbehandlingen skal tilrettelægges, så barnets eller den unges perspektiv altid er i fokus og styrende for sagsbehandlingen. Laura </a:t>
            </a:r>
            <a:r>
              <a:rPr lang="da-DK" dirty="0" err="1"/>
              <a:t>Lundys</a:t>
            </a:r>
            <a:r>
              <a:rPr lang="da-DK" dirty="0"/>
              <a:t> model bidrager med inspiration til, hvordan man konkret kan arbejde med børneinddragelse. </a:t>
            </a:r>
            <a:r>
              <a:rPr lang="da-DK" dirty="0" err="1"/>
              <a:t>Lundys</a:t>
            </a:r>
            <a:r>
              <a:rPr lang="da-DK" dirty="0"/>
              <a:t> model peger på fire elementer, der skal være til stede, for at der er tale om reel inddragelse af børn og unge: </a:t>
            </a:r>
            <a:r>
              <a:rPr lang="da-DK" i="1" dirty="0"/>
              <a:t>Rum, Stemme, Tilhører og Indflydelse.</a:t>
            </a:r>
          </a:p>
          <a:p>
            <a:endParaRPr lang="da-DK" i="1" dirty="0"/>
          </a:p>
          <a:p>
            <a:r>
              <a:rPr lang="da-DK" b="1" dirty="0"/>
              <a:t>Rum: Børn skal gives mulighed for at udtrykke deres synspunkter</a:t>
            </a:r>
          </a:p>
          <a:p>
            <a:r>
              <a:rPr lang="da-DK" dirty="0"/>
              <a:t>En forudsætning for børns og unges inddragelse er, at de får mulighed for at blive involveret. Med andre ord at de tilbydes et ”rum”, hvor de støttes i at give udtryk for deres synspunkter. Rum omfatter både det fysiske rum, det mentale rum, det inkluderende rum samt tid:</a:t>
            </a:r>
          </a:p>
          <a:p>
            <a:r>
              <a:rPr lang="da-DK" dirty="0"/>
              <a:t> </a:t>
            </a:r>
          </a:p>
          <a:p>
            <a:pPr marL="171707" indent="-171707">
              <a:buFont typeface="Wingdings" panose="05000000000000000000" pitchFamily="2" charset="2"/>
              <a:buChar char="Ø"/>
            </a:pPr>
            <a:r>
              <a:rPr lang="da-DK" dirty="0"/>
              <a:t>Barnet eller den unge høres så tidligt som muligt, om og hvordan han/hun vil inddrages.</a:t>
            </a:r>
          </a:p>
          <a:p>
            <a:pPr marL="171707" indent="-171707">
              <a:buFont typeface="Wingdings" panose="05000000000000000000" pitchFamily="2" charset="2"/>
              <a:buChar char="Ø"/>
            </a:pPr>
            <a:r>
              <a:rPr lang="da-DK" dirty="0"/>
              <a:t>De fysiske rammer tilpasses barnets eller den unges behov og alder.</a:t>
            </a:r>
          </a:p>
          <a:p>
            <a:pPr marL="171707" indent="-171707">
              <a:buFont typeface="Wingdings" panose="05000000000000000000" pitchFamily="2" charset="2"/>
              <a:buChar char="Ø"/>
            </a:pPr>
            <a:r>
              <a:rPr lang="da-DK" dirty="0"/>
              <a:t>De fysiske rammer understøtter en inddragende og tryghedsskabende proces.</a:t>
            </a:r>
          </a:p>
          <a:p>
            <a:pPr marL="171707" indent="-171707">
              <a:buFont typeface="Wingdings" panose="05000000000000000000" pitchFamily="2" charset="2"/>
              <a:buChar char="Ø"/>
            </a:pPr>
            <a:r>
              <a:rPr lang="da-DK" dirty="0"/>
              <a:t>Deltagelsesrummet er trygt for barnet eller den unge uden risiko for irettesættelser. </a:t>
            </a:r>
          </a:p>
          <a:p>
            <a:pPr marL="171707" indent="-171707">
              <a:buFont typeface="Wingdings" panose="05000000000000000000" pitchFamily="2" charset="2"/>
              <a:buChar char="Ø"/>
            </a:pPr>
            <a:r>
              <a:rPr lang="da-DK" dirty="0"/>
              <a:t>Der opbygges en engageret og tillidsfuld relation mellem rådgiver og barnet/den unge.</a:t>
            </a:r>
          </a:p>
          <a:p>
            <a:pPr marL="171707" indent="-171707">
              <a:buFont typeface="Wingdings" panose="05000000000000000000" pitchFamily="2" charset="2"/>
              <a:buChar char="Ø"/>
            </a:pPr>
            <a:r>
              <a:rPr lang="da-DK" dirty="0"/>
              <a:t>Interaktionen og kommunikationen mellem barnet eller den unge og rådgiver afspejler barnets eller den unges behov, kommunikative færdigheder og eventuelle funktionsnedsættelser.</a:t>
            </a:r>
          </a:p>
          <a:p>
            <a:pPr marL="171707" indent="-171707">
              <a:buFont typeface="Wingdings" panose="05000000000000000000" pitchFamily="2" charset="2"/>
              <a:buChar char="Ø"/>
            </a:pPr>
            <a:r>
              <a:rPr lang="da-DK" dirty="0"/>
              <a:t>Der er nødvendig tid til inddragelsen – både til forberedelse og opfølgning med barnet eller den unge og til opbygning af en tillidsfuld relation.</a:t>
            </a:r>
          </a:p>
          <a:p>
            <a:pPr marL="171707" indent="-171707">
              <a:buFont typeface="Wingdings" panose="05000000000000000000" pitchFamily="2" charset="2"/>
              <a:buChar char="Ø"/>
            </a:pPr>
            <a:endParaRPr lang="da-DK" dirty="0"/>
          </a:p>
          <a:p>
            <a:r>
              <a:rPr lang="da-DK" b="1" dirty="0"/>
              <a:t>Stemme: Børn skal støttes i at give udtryk for deres synspunkter</a:t>
            </a:r>
          </a:p>
          <a:p>
            <a:r>
              <a:rPr lang="da-DK" dirty="0"/>
              <a:t>Børn og unge har ret til frit at kunne give udtryk for deres synspunkter. Det enkelte barn eller den enkelte unge kan have behov for støtte til at forme og give udtryk for disse synspunkter. Det omfatter bl.a., at der er den nødvendige tid til, at barnet eller den unge kan forstå de forhold, som han/hun inddrages i, at barnet eller den unge tilbydes relevante kommunikationsformer, og at barnet eller den unge tilbydes børnevenlig, tilpasset information. ”Stemme” sætter fokus på følgende fokuspunkter:</a:t>
            </a:r>
          </a:p>
          <a:p>
            <a:r>
              <a:rPr lang="da-DK" dirty="0"/>
              <a:t> </a:t>
            </a:r>
          </a:p>
          <a:p>
            <a:pPr marL="171707" indent="-171707">
              <a:buFont typeface="Wingdings" panose="05000000000000000000" pitchFamily="2" charset="2"/>
              <a:buChar char="Ø"/>
            </a:pPr>
            <a:r>
              <a:rPr lang="da-DK" dirty="0"/>
              <a:t>Barnet eller den unge tilbydes information om sag og proces, som er tilpasset barnets eller den unges modenhed og kommunikative færdigheder.</a:t>
            </a:r>
          </a:p>
          <a:p>
            <a:pPr marL="171707" indent="-171707">
              <a:buFont typeface="Wingdings" panose="05000000000000000000" pitchFamily="2" charset="2"/>
              <a:buChar char="Ø"/>
            </a:pPr>
            <a:r>
              <a:rPr lang="da-DK" dirty="0"/>
              <a:t>Rådgiver er forpligtet til at fremme og understøtte den løbende dialog med barnet eller den unge, og at barnet eller den unge kommer til orde. </a:t>
            </a:r>
          </a:p>
          <a:p>
            <a:pPr marL="171707" indent="-171707">
              <a:buFont typeface="Wingdings" panose="05000000000000000000" pitchFamily="2" charset="2"/>
              <a:buChar char="Ø"/>
            </a:pPr>
            <a:r>
              <a:rPr lang="da-DK" dirty="0"/>
              <a:t>Rådgiver har viden og kompetencerne til at kunne </a:t>
            </a:r>
            <a:r>
              <a:rPr lang="da-DK" dirty="0" err="1"/>
              <a:t>facilitere</a:t>
            </a:r>
            <a:r>
              <a:rPr lang="da-DK" dirty="0"/>
              <a:t> deltagelsen. </a:t>
            </a:r>
          </a:p>
          <a:p>
            <a:pPr marL="171707" indent="-171707">
              <a:buFont typeface="Wingdings" panose="05000000000000000000" pitchFamily="2" charset="2"/>
              <a:buChar char="Ø"/>
            </a:pPr>
            <a:r>
              <a:rPr lang="da-DK" dirty="0"/>
              <a:t>Barnet eller den unge tilbydes flere mulige kommunikationsformer, som skaber grundlag for, at det enkelte barn eller den enkelte unge kan komme til orde. </a:t>
            </a:r>
          </a:p>
          <a:p>
            <a:pPr marL="171707" indent="-171707">
              <a:buFont typeface="Wingdings" panose="05000000000000000000" pitchFamily="2" charset="2"/>
              <a:buChar char="Ø"/>
            </a:pPr>
            <a:r>
              <a:rPr lang="da-DK" dirty="0"/>
              <a:t>Rådgiver sikrer, at barnets eller den unges ønsker og synspunkter er tydelige i den skriftlige dokumentation.  </a:t>
            </a:r>
          </a:p>
          <a:p>
            <a:pPr marL="171707" indent="-171707">
              <a:buFont typeface="Wingdings" panose="05000000000000000000" pitchFamily="2" charset="2"/>
              <a:buChar char="Ø"/>
            </a:pPr>
            <a:r>
              <a:rPr lang="da-DK" dirty="0"/>
              <a:t>Inddragelse af familie og kendte voksne kan understøtte barnets eller den unges perspektiv. </a:t>
            </a:r>
          </a:p>
          <a:p>
            <a:r>
              <a:rPr lang="da-DK" dirty="0"/>
              <a:t> </a:t>
            </a:r>
          </a:p>
          <a:p>
            <a:r>
              <a:rPr lang="da-DK" b="1" dirty="0" smtClean="0"/>
              <a:t>Tilhører: </a:t>
            </a:r>
            <a:r>
              <a:rPr lang="da-DK" b="1" dirty="0"/>
              <a:t>Børns synspunkter skal lyttes til </a:t>
            </a:r>
          </a:p>
          <a:p>
            <a:r>
              <a:rPr lang="da-DK" dirty="0"/>
              <a:t>Det er centralt, at du lytter til og forstår de synspunkter, som barnet eller den unge giver udtryk for, og generelt, at de personer, som indgår i beslutningsprocesserne, hører dem. Det kræver, at beslutningstagerne er forpligtet til at lytte, og at der er formelle strukturer til stede, der understøtter dette. Hvis ikke beslutningstagerne er forpligtet til at lytte, er der risiko for, at inddragelsen blot bliver en symbolsk gestus, som ikke får betydning for de endelige beslutninger. ”Tilhører” sætter fokus på følgende fokuspunkter:</a:t>
            </a:r>
          </a:p>
          <a:p>
            <a:r>
              <a:rPr lang="da-DK" dirty="0"/>
              <a:t> </a:t>
            </a:r>
          </a:p>
          <a:p>
            <a:pPr marL="171707" indent="-171707">
              <a:buFont typeface="Wingdings" panose="05000000000000000000" pitchFamily="2" charset="2"/>
              <a:buChar char="Ø"/>
            </a:pPr>
            <a:r>
              <a:rPr lang="da-DK" dirty="0"/>
              <a:t>Beslutningstagere er forpligtet til at lytte til barnet eller den unge.</a:t>
            </a:r>
          </a:p>
          <a:p>
            <a:pPr marL="171707" indent="-171707">
              <a:buFont typeface="Wingdings" panose="05000000000000000000" pitchFamily="2" charset="2"/>
              <a:buChar char="Ø"/>
            </a:pPr>
            <a:r>
              <a:rPr lang="da-DK" dirty="0"/>
              <a:t>Der er organisatorisk klarhed over, hvem der har beslutningskompetencerne, og barnet eller den unge er informeret om dette.</a:t>
            </a:r>
          </a:p>
          <a:p>
            <a:pPr marL="171707" indent="-171707">
              <a:buFont typeface="Wingdings" panose="05000000000000000000" pitchFamily="2" charset="2"/>
              <a:buChar char="Ø"/>
            </a:pPr>
            <a:r>
              <a:rPr lang="da-DK" dirty="0"/>
              <a:t>Fagpersoner og beslutningstagere fører en åben og nysgerrig dialog med barnet eller den unge.</a:t>
            </a:r>
          </a:p>
          <a:p>
            <a:pPr marL="171707" indent="-171707">
              <a:buFont typeface="Wingdings" panose="05000000000000000000" pitchFamily="2" charset="2"/>
              <a:buChar char="Ø"/>
            </a:pPr>
            <a:r>
              <a:rPr lang="da-DK" dirty="0"/>
              <a:t>Beslutningstagere er motiveret til at handle på barnets eller den unges ønsker og synspunkter.</a:t>
            </a:r>
          </a:p>
          <a:p>
            <a:pPr marL="171707" indent="-171707">
              <a:buFont typeface="Wingdings" panose="05000000000000000000" pitchFamily="2" charset="2"/>
              <a:buChar char="Ø"/>
            </a:pPr>
            <a:r>
              <a:rPr lang="da-DK" dirty="0"/>
              <a:t>Beslutningstagere forstår vigtigheden af at lytte til og forstå barnet eller den unge, og at barnets eller den unges synspunkter vægtes.</a:t>
            </a:r>
          </a:p>
          <a:p>
            <a:r>
              <a:rPr lang="da-DK" dirty="0"/>
              <a:t> </a:t>
            </a:r>
          </a:p>
          <a:p>
            <a:r>
              <a:rPr lang="da-DK" b="1" dirty="0"/>
              <a:t>Indflydelse: Børns synspunkter skal der handles passende på    </a:t>
            </a:r>
          </a:p>
          <a:p>
            <a:r>
              <a:rPr lang="da-DK" dirty="0"/>
              <a:t>At sikre, at barnet eller den unge får en stemme, er ikke nødvendigvis en udfordring i sig selv. Det udfordrende kan være at tillægge barnets eller den unges synspunkter passende vægt i overensstemmelse med barnets eller den unges alder og modenhed. ”Indflydelse” sætter fokus på følgende fokuspunkter:</a:t>
            </a:r>
          </a:p>
          <a:p>
            <a:r>
              <a:rPr lang="da-DK" dirty="0"/>
              <a:t> </a:t>
            </a:r>
          </a:p>
          <a:p>
            <a:pPr marL="171707" indent="-171707">
              <a:buFont typeface="Wingdings" panose="05000000000000000000" pitchFamily="2" charset="2"/>
              <a:buChar char="Ø"/>
            </a:pPr>
            <a:r>
              <a:rPr lang="da-DK" dirty="0"/>
              <a:t>Fagpersoner og beslutningstagere tager barnets eller den unges synspunkter alvorligt.</a:t>
            </a:r>
          </a:p>
          <a:p>
            <a:pPr marL="171707" indent="-171707">
              <a:buFont typeface="Wingdings" panose="05000000000000000000" pitchFamily="2" charset="2"/>
              <a:buChar char="Ø"/>
            </a:pPr>
            <a:r>
              <a:rPr lang="da-DK" dirty="0"/>
              <a:t>Fagpersoner og beslutningstagere er åbne over for barnet eller den unge, i forhold til hvad der kan lade sig gøre, og hvad barnet eller den unge har indflydelse på.</a:t>
            </a:r>
          </a:p>
          <a:p>
            <a:pPr marL="171707" indent="-171707">
              <a:buFont typeface="Wingdings" panose="05000000000000000000" pitchFamily="2" charset="2"/>
              <a:buChar char="Ø"/>
            </a:pPr>
            <a:r>
              <a:rPr lang="da-DK" dirty="0"/>
              <a:t>Fagpersoner og beslutningstagere er bevidste om deres magt og anvender denne til, at barnet eller den unge kan komme til orde og opnå indflydelse.</a:t>
            </a:r>
          </a:p>
          <a:p>
            <a:pPr marL="171707" indent="-171707">
              <a:buFont typeface="Wingdings" panose="05000000000000000000" pitchFamily="2" charset="2"/>
              <a:buChar char="Ø"/>
            </a:pPr>
            <a:r>
              <a:rPr lang="da-DK" dirty="0"/>
              <a:t>Barnet eller den unge er informeret om beslutningsprocessen.</a:t>
            </a:r>
          </a:p>
          <a:p>
            <a:pPr marL="171707" indent="-171707">
              <a:buFont typeface="Wingdings" panose="05000000000000000000" pitchFamily="2" charset="2"/>
              <a:buChar char="Ø"/>
            </a:pPr>
            <a:r>
              <a:rPr lang="da-DK" dirty="0"/>
              <a:t>Barnet eller den unge informeres om, hvordan barnets eller den unges synspunkter er indgået i beslutningsprocessen, og hvorfor den endelige beslutning er truffet. </a:t>
            </a:r>
          </a:p>
          <a:p>
            <a:pPr marL="171707" indent="-171707">
              <a:buFont typeface="Wingdings" panose="05000000000000000000" pitchFamily="2" charset="2"/>
              <a:buChar char="Ø"/>
            </a:pPr>
            <a:r>
              <a:rPr lang="da-DK" dirty="0"/>
              <a:t>Barnet eller den unge understøttes i at kunne komme til orde om sin oplevelse af samarbejdet og inddragelsen.</a:t>
            </a:r>
          </a:p>
          <a:p>
            <a:endParaRPr lang="da-DK" dirty="0"/>
          </a:p>
          <a:p>
            <a:endParaRPr lang="da-DK" b="1" i="0" dirty="0"/>
          </a:p>
        </p:txBody>
      </p:sp>
      <p:sp>
        <p:nvSpPr>
          <p:cNvPr id="4" name="Pladsholder til dato 3"/>
          <p:cNvSpPr>
            <a:spLocks noGrp="1"/>
          </p:cNvSpPr>
          <p:nvPr>
            <p:ph type="dt" idx="10"/>
          </p:nvPr>
        </p:nvSpPr>
        <p:spPr/>
        <p:txBody>
          <a:bodyPr/>
          <a:lstStyle/>
          <a:p>
            <a:fld id="{08808390-C64D-4DCE-9566-8716C6EF4107}" type="datetime2">
              <a:rPr lang="da-DK" smtClean="0"/>
              <a:t>31. oktober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8</a:t>
            </a:fld>
            <a:endParaRPr lang="da-DK" dirty="0"/>
          </a:p>
        </p:txBody>
      </p:sp>
    </p:spTree>
    <p:extLst>
      <p:ext uri="{BB962C8B-B14F-4D97-AF65-F5344CB8AC3E}">
        <p14:creationId xmlns:p14="http://schemas.microsoft.com/office/powerpoint/2010/main" val="1334653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p:txBody>
      </p:sp>
      <p:sp>
        <p:nvSpPr>
          <p:cNvPr id="4" name="Pladsholder til dato 3"/>
          <p:cNvSpPr>
            <a:spLocks noGrp="1"/>
          </p:cNvSpPr>
          <p:nvPr>
            <p:ph type="dt" idx="10"/>
          </p:nvPr>
        </p:nvSpPr>
        <p:spPr/>
        <p:txBody>
          <a:bodyPr/>
          <a:lstStyle/>
          <a:p>
            <a:fld id="{FF2FBCE5-790C-4539-8931-7FC67E3BCD97}" type="datetime2">
              <a:rPr lang="da-DK" smtClean="0"/>
              <a:t>31. oktober 2023</a:t>
            </a:fld>
            <a:endParaRPr lang="da-DK" dirty="0"/>
          </a:p>
        </p:txBody>
      </p:sp>
      <p:sp>
        <p:nvSpPr>
          <p:cNvPr id="5" name="Pladsholder til sidefod 4"/>
          <p:cNvSpPr>
            <a:spLocks noGrp="1"/>
          </p:cNvSpPr>
          <p:nvPr>
            <p:ph type="ftr" sz="quarter" idx="11"/>
          </p:nvPr>
        </p:nvSpPr>
        <p:spPr/>
        <p:txBody>
          <a:bodyPr lIns="91431" tIns="45715" rIns="91431" bIns="45715"/>
          <a:lstStyle/>
          <a:p>
            <a:endParaRPr lang="da-DK" dirty="0"/>
          </a:p>
        </p:txBody>
      </p:sp>
      <p:sp>
        <p:nvSpPr>
          <p:cNvPr id="6" name="Pladsholder til slidenummer 5"/>
          <p:cNvSpPr>
            <a:spLocks noGrp="1"/>
          </p:cNvSpPr>
          <p:nvPr>
            <p:ph type="sldNum" sz="quarter" idx="12"/>
          </p:nvPr>
        </p:nvSpPr>
        <p:spPr/>
        <p:txBody>
          <a:bodyPr/>
          <a:lstStyle/>
          <a:p>
            <a:fld id="{80913D85-34BC-4FA7-A491-B95498CAAD60}" type="slidenum">
              <a:rPr lang="da-DK" smtClean="0"/>
              <a:t>9</a:t>
            </a:fld>
            <a:endParaRPr lang="da-DK" dirty="0"/>
          </a:p>
        </p:txBody>
      </p:sp>
    </p:spTree>
    <p:extLst>
      <p:ext uri="{BB962C8B-B14F-4D97-AF65-F5344CB8AC3E}">
        <p14:creationId xmlns:p14="http://schemas.microsoft.com/office/powerpoint/2010/main" val="168301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38206" y="908720"/>
            <a:ext cx="10538884" cy="612070"/>
          </a:xfrm>
        </p:spPr>
        <p:txBody>
          <a:bodyPr anchor="t" anchorCtr="0"/>
          <a:lstStyle/>
          <a:p>
            <a:r>
              <a:rPr lang="da-DK" smtClean="0"/>
              <a:t>Klik for at redigere i master</a:t>
            </a:r>
            <a:endParaRPr lang="da-DK" dirty="0"/>
          </a:p>
        </p:txBody>
      </p:sp>
      <p:sp>
        <p:nvSpPr>
          <p:cNvPr id="3" name="Pladsholder til indhold 2"/>
          <p:cNvSpPr>
            <a:spLocks noGrp="1"/>
          </p:cNvSpPr>
          <p:nvPr>
            <p:ph idx="1"/>
          </p:nvPr>
        </p:nvSpPr>
        <p:spPr>
          <a:xfrm>
            <a:off x="838206" y="1628780"/>
            <a:ext cx="10538884" cy="4248151"/>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0"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EE0DF6D0-787A-460C-9D1C-A0700712F3AC}" type="datetime2">
              <a:rPr lang="da-DK" smtClean="0"/>
              <a:t>31. oktober 2023</a:t>
            </a:fld>
            <a:endParaRPr lang="da-DK" dirty="0"/>
          </a:p>
        </p:txBody>
      </p:sp>
      <p:sp>
        <p:nvSpPr>
          <p:cNvPr id="21"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smtClean="0"/>
              <a:t>Anbefalinger til børneinddragelse i sagsbehandlingen</a:t>
            </a:r>
            <a:endParaRPr lang="da-DK" dirty="0"/>
          </a:p>
        </p:txBody>
      </p:sp>
      <p:sp>
        <p:nvSpPr>
          <p:cNvPr id="22"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Tree>
    <p:extLst>
      <p:ext uri="{BB962C8B-B14F-4D97-AF65-F5344CB8AC3E}">
        <p14:creationId xmlns:p14="http://schemas.microsoft.com/office/powerpoint/2010/main" val="6027142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 vælg selv billede">
    <p:spTree>
      <p:nvGrpSpPr>
        <p:cNvPr id="1" name=""/>
        <p:cNvGrpSpPr/>
        <p:nvPr/>
      </p:nvGrpSpPr>
      <p:grpSpPr>
        <a:xfrm>
          <a:off x="0" y="0"/>
          <a:ext cx="0" cy="0"/>
          <a:chOff x="0" y="0"/>
          <a:chExt cx="0" cy="0"/>
        </a:xfrm>
      </p:grpSpPr>
      <p:sp>
        <p:nvSpPr>
          <p:cNvPr id="23" name="Tekstfelt 22"/>
          <p:cNvSpPr txBox="1"/>
          <p:nvPr userDrawn="1"/>
        </p:nvSpPr>
        <p:spPr>
          <a:xfrm>
            <a:off x="-1584853" y="152641"/>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2"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sp>
        <p:nvSpPr>
          <p:cNvPr id="18" name="Pladsholder til tekst 5" descr="Socialstyrelsen Logo" title="Socialstyrelsen Logo"/>
          <p:cNvSpPr>
            <a:spLocks noGrp="1"/>
          </p:cNvSpPr>
          <p:nvPr>
            <p:ph type="body" sz="quarter" idx="11"/>
          </p:nvPr>
        </p:nvSpPr>
        <p:spPr>
          <a:xfrm>
            <a:off x="727200" y="2970000"/>
            <a:ext cx="1692000" cy="781200"/>
          </a:xfrm>
          <a:prstGeom prst="rect">
            <a:avLst/>
          </a:prstGeom>
          <a:blipFill dpi="0" rotWithShape="1">
            <a:blip r:embed="rId2"/>
            <a:srcRect/>
            <a:stretch>
              <a:fillRect/>
            </a:stretch>
          </a:blipFill>
        </p:spPr>
        <p:txBody>
          <a:bodyPr/>
          <a:lstStyle>
            <a:lvl1pPr marL="0" indent="0">
              <a:buNone/>
              <a:defRPr sz="133">
                <a:solidFill>
                  <a:schemeClr val="bg1"/>
                </a:solidFill>
              </a:defRPr>
            </a:lvl1pPr>
          </a:lstStyle>
          <a:p>
            <a:pPr lvl="0"/>
            <a:r>
              <a:rPr lang="da-DK" smtClean="0"/>
              <a:t>Rediger typografien i masterens</a:t>
            </a:r>
          </a:p>
        </p:txBody>
      </p:sp>
      <p:sp>
        <p:nvSpPr>
          <p:cNvPr id="20" name="Pladsholder til tekst 7" descr="&quot;&quot;" title="&quot;&quot;"/>
          <p:cNvSpPr>
            <a:spLocks noGrp="1"/>
          </p:cNvSpPr>
          <p:nvPr>
            <p:ph type="body" sz="quarter" idx="15"/>
          </p:nvPr>
        </p:nvSpPr>
        <p:spPr>
          <a:xfrm rot="14880000">
            <a:off x="929314" y="1683923"/>
            <a:ext cx="3708000" cy="28800"/>
          </a:xfrm>
          <a:prstGeom prst="rect">
            <a:avLst/>
          </a:prstGeom>
          <a:solidFill>
            <a:schemeClr val="bg1"/>
          </a:solidFill>
        </p:spPr>
        <p:txBody>
          <a:bodyPr/>
          <a:lstStyle>
            <a:lvl1pPr marL="0" indent="0">
              <a:buNone/>
              <a:defRPr sz="133">
                <a:solidFill>
                  <a:schemeClr val="bg1"/>
                </a:solidFill>
              </a:defRPr>
            </a:lvl1pPr>
          </a:lstStyle>
          <a:p>
            <a:pPr lvl="0"/>
            <a:r>
              <a:rPr lang="da-DK" noProof="0" smtClean="0"/>
              <a:t>Rediger typografien i masterens</a:t>
            </a:r>
          </a:p>
        </p:txBody>
      </p:sp>
      <p:sp>
        <p:nvSpPr>
          <p:cNvPr id="24" name="Pladsholder til tekst 7" descr="&quot;&quot;" title="&quot;&quot;"/>
          <p:cNvSpPr>
            <a:spLocks noGrp="1"/>
          </p:cNvSpPr>
          <p:nvPr>
            <p:ph type="body" sz="quarter" idx="16"/>
          </p:nvPr>
        </p:nvSpPr>
        <p:spPr>
          <a:xfrm rot="17520000">
            <a:off x="904571" y="5123329"/>
            <a:ext cx="3744000" cy="28800"/>
          </a:xfrm>
          <a:prstGeom prst="rect">
            <a:avLst/>
          </a:prstGeom>
          <a:solidFill>
            <a:schemeClr val="bg1"/>
          </a:solidFill>
        </p:spPr>
        <p:txBody>
          <a:bodyPr/>
          <a:lstStyle>
            <a:lvl1pPr marL="0" indent="0">
              <a:buNone/>
              <a:defRPr sz="133">
                <a:solidFill>
                  <a:schemeClr val="bg1"/>
                </a:solidFill>
              </a:defRPr>
            </a:lvl1pPr>
          </a:lstStyle>
          <a:p>
            <a:pPr lvl="0"/>
            <a:r>
              <a:rPr lang="da-DK" noProof="0" smtClean="0"/>
              <a:t>Rediger typografien i masterens</a:t>
            </a:r>
          </a:p>
        </p:txBody>
      </p:sp>
      <p:sp>
        <p:nvSpPr>
          <p:cNvPr id="25" name="Pladsholder til tekst 5" descr="Socialstyrelsens pay-off" title="Socialstyrelsens pay-off"/>
          <p:cNvSpPr>
            <a:spLocks noGrp="1"/>
          </p:cNvSpPr>
          <p:nvPr>
            <p:ph type="body" sz="quarter" idx="17"/>
          </p:nvPr>
        </p:nvSpPr>
        <p:spPr>
          <a:xfrm>
            <a:off x="4007767" y="6089047"/>
            <a:ext cx="1012025" cy="298800"/>
          </a:xfrm>
          <a:prstGeom prst="rect">
            <a:avLst/>
          </a:prstGeom>
          <a:blipFill>
            <a:blip r:embed="rId3">
              <a:extLst>
                <a:ext uri="{28A0092B-C50C-407E-A947-70E740481C1C}">
                  <a14:useLocalDpi xmlns:a14="http://schemas.microsoft.com/office/drawing/2010/main" val="0"/>
                </a:ext>
              </a:extLst>
            </a:blip>
            <a:stretch>
              <a:fillRect/>
            </a:stretch>
          </a:blipFill>
        </p:spPr>
        <p:txBody>
          <a:bodyPr tIns="1296000" bIns="144000"/>
          <a:lstStyle>
            <a:lvl1pPr marL="0" indent="0">
              <a:buNone/>
              <a:defRPr sz="133">
                <a:solidFill>
                  <a:schemeClr val="bg1"/>
                </a:solidFill>
              </a:defRPr>
            </a:lvl1pPr>
          </a:lstStyle>
          <a:p>
            <a:pPr lvl="0"/>
            <a:r>
              <a:rPr lang="da-DK" smtClean="0"/>
              <a:t>Rediger typografien i masterens</a:t>
            </a:r>
          </a:p>
        </p:txBody>
      </p:sp>
      <p:sp>
        <p:nvSpPr>
          <p:cNvPr id="11" name="Tekstfelt 10"/>
          <p:cNvSpPr txBox="1"/>
          <p:nvPr userDrawn="1"/>
        </p:nvSpPr>
        <p:spPr>
          <a:xfrm>
            <a:off x="-1584853" y="2525760"/>
            <a:ext cx="1488165" cy="2092881"/>
          </a:xfrm>
          <a:prstGeom prst="rect">
            <a:avLst/>
          </a:prstGeom>
          <a:noFill/>
        </p:spPr>
        <p:txBody>
          <a:bodyPr wrap="square" rtlCol="0">
            <a:spAutoFit/>
          </a:bodyPr>
          <a:lstStyle/>
          <a:p>
            <a:pPr algn="l"/>
            <a:r>
              <a:rPr lang="da-DK" sz="1000" b="1" dirty="0" smtClean="0"/>
              <a:t>Ændre farve på billedet</a:t>
            </a:r>
            <a:r>
              <a:rPr lang="da-DK" sz="1000" baseline="0" dirty="0" smtClean="0"/>
              <a:t>:</a:t>
            </a:r>
            <a:endParaRPr lang="da-DK" sz="1000" baseline="0" dirty="0"/>
          </a:p>
          <a:p>
            <a:pPr algn="l"/>
            <a:endParaRPr lang="da-DK" sz="1000" baseline="0" dirty="0"/>
          </a:p>
          <a:p>
            <a:pPr algn="l"/>
            <a:r>
              <a:rPr lang="da-DK" sz="1000" baseline="0" dirty="0" smtClean="0"/>
              <a:t>Marker billedet, vælg ”Formatér” i top-menuen. Tryk på menupunktet ”Farve”, hvor du vælger ”Flere variationer”. Her finder du listen ”Brugerdefineret farver” som du kan vælge fra.</a:t>
            </a:r>
            <a:endParaRPr lang="da-DK" sz="1000" dirty="0"/>
          </a:p>
        </p:txBody>
      </p:sp>
      <p:sp>
        <p:nvSpPr>
          <p:cNvPr id="16" name="Pladsholder til billede 3"/>
          <p:cNvSpPr>
            <a:spLocks noGrp="1"/>
          </p:cNvSpPr>
          <p:nvPr>
            <p:ph type="pic" sz="quarter" idx="10" hasCustomPrompt="1"/>
          </p:nvPr>
        </p:nvSpPr>
        <p:spPr>
          <a:xfrm>
            <a:off x="0" y="0"/>
            <a:ext cx="12192000" cy="6858000"/>
          </a:xfrm>
          <a:prstGeom prst="rect">
            <a:avLst/>
          </a:prstGeom>
          <a:noFill/>
        </p:spPr>
        <p:txBody>
          <a:bodyPr/>
          <a:lstStyle>
            <a:lvl1pPr marL="0" indent="0" algn="ctr">
              <a:lnSpc>
                <a:spcPct val="100000"/>
              </a:lnSpc>
              <a:spcBef>
                <a:spcPts val="0"/>
              </a:spcBef>
              <a:buNone/>
              <a:defRPr sz="1200"/>
            </a:lvl1pPr>
          </a:lstStyle>
          <a:p>
            <a:r>
              <a:rPr lang="da-DK" dirty="0" smtClean="0"/>
              <a:t>Indsæt eget billede.</a:t>
            </a:r>
            <a:endParaRPr lang="da-DK" dirty="0"/>
          </a:p>
          <a:p>
            <a:endParaRPr lang="da-DK" dirty="0"/>
          </a:p>
        </p:txBody>
      </p:sp>
    </p:spTree>
    <p:extLst>
      <p:ext uri="{BB962C8B-B14F-4D97-AF65-F5344CB8AC3E}">
        <p14:creationId xmlns:p14="http://schemas.microsoft.com/office/powerpoint/2010/main" val="1000413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beige">
    <p:bg>
      <p:bgPr>
        <a:solidFill>
          <a:srgbClr val="DED5CB"/>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3" name="Billed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3461260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apitel-beige">
    <p:bg>
      <p:bgPr>
        <a:solidFill>
          <a:srgbClr val="DED5CB"/>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smtClean="0"/>
              <a:t>Kapitel-overskrift</a:t>
            </a:r>
            <a:endParaRPr lang="da-DK" dirty="0"/>
          </a:p>
        </p:txBody>
      </p:sp>
    </p:spTree>
    <p:extLst>
      <p:ext uri="{BB962C8B-B14F-4D97-AF65-F5344CB8AC3E}">
        <p14:creationId xmlns:p14="http://schemas.microsoft.com/office/powerpoint/2010/main" val="12740163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llede-1_bei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DED5C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3" name="Billed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8782795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lede-2_bei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DED5CB">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5"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7"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8"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3" name="Billed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43645706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gul">
    <p:bg>
      <p:bgPr>
        <a:solidFill>
          <a:srgbClr val="ECE38A"/>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44655973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pitel-gul">
    <p:bg>
      <p:bgPr>
        <a:solidFill>
          <a:srgbClr val="ECE38A"/>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smtClean="0"/>
              <a:t>Kapitel-overskrift</a:t>
            </a:r>
            <a:endParaRPr lang="da-DK" dirty="0"/>
          </a:p>
        </p:txBody>
      </p:sp>
    </p:spTree>
    <p:extLst>
      <p:ext uri="{BB962C8B-B14F-4D97-AF65-F5344CB8AC3E}">
        <p14:creationId xmlns:p14="http://schemas.microsoft.com/office/powerpoint/2010/main" val="4814395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illede-2_gul">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ECE38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5"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7"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8"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8392330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illede-3_gul">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ECE38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39879313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grøn">
    <p:bg>
      <p:bgPr>
        <a:solidFill>
          <a:srgbClr val="BAD9C1"/>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4992172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2 indholdsobjekter">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38206" y="1628780"/>
            <a:ext cx="5112568" cy="4248151"/>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0"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01962D3A-00AB-4411-92DE-BE1914AAC5A9}" type="datetime2">
              <a:rPr lang="da-DK" smtClean="0"/>
              <a:t>31. oktober 2023</a:t>
            </a:fld>
            <a:endParaRPr lang="da-DK" dirty="0"/>
          </a:p>
        </p:txBody>
      </p:sp>
      <p:sp>
        <p:nvSpPr>
          <p:cNvPr id="21"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smtClean="0"/>
              <a:t>Anbefalinger til børneinddragelse i sagsbehandlingen</a:t>
            </a:r>
            <a:endParaRPr lang="da-DK" dirty="0"/>
          </a:p>
        </p:txBody>
      </p:sp>
      <p:sp>
        <p:nvSpPr>
          <p:cNvPr id="22"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
        <p:nvSpPr>
          <p:cNvPr id="7" name="Pladsholder til indhold 2"/>
          <p:cNvSpPr>
            <a:spLocks noGrp="1"/>
          </p:cNvSpPr>
          <p:nvPr>
            <p:ph idx="10"/>
          </p:nvPr>
        </p:nvSpPr>
        <p:spPr>
          <a:xfrm>
            <a:off x="6262489" y="1628780"/>
            <a:ext cx="5112568" cy="4248151"/>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Titel 1"/>
          <p:cNvSpPr>
            <a:spLocks noGrp="1"/>
          </p:cNvSpPr>
          <p:nvPr>
            <p:ph type="title"/>
          </p:nvPr>
        </p:nvSpPr>
        <p:spPr>
          <a:xfrm>
            <a:off x="838206" y="908720"/>
            <a:ext cx="10538884" cy="612070"/>
          </a:xfrm>
        </p:spPr>
        <p:txBody>
          <a:bodyPr anchor="t" anchorCtr="0"/>
          <a:lstStyle/>
          <a:p>
            <a:r>
              <a:rPr lang="da-DK" smtClean="0"/>
              <a:t>Klik for at redigere i master</a:t>
            </a:r>
            <a:endParaRPr lang="da-DK" dirty="0"/>
          </a:p>
        </p:txBody>
      </p:sp>
    </p:spTree>
    <p:extLst>
      <p:ext uri="{BB962C8B-B14F-4D97-AF65-F5344CB8AC3E}">
        <p14:creationId xmlns:p14="http://schemas.microsoft.com/office/powerpoint/2010/main" val="33577287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grøn">
    <p:bg>
      <p:bgPr>
        <a:solidFill>
          <a:srgbClr val="BAD9C1"/>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smtClean="0"/>
              <a:t>Kapitel-overskrift</a:t>
            </a:r>
            <a:endParaRPr lang="da-DK" dirty="0"/>
          </a:p>
        </p:txBody>
      </p:sp>
    </p:spTree>
    <p:extLst>
      <p:ext uri="{BB962C8B-B14F-4D97-AF65-F5344CB8AC3E}">
        <p14:creationId xmlns:p14="http://schemas.microsoft.com/office/powerpoint/2010/main" val="11346883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llede-1_gul">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BAD9C1">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19204524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illede-2_grøn">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BAD9C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412213349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mørkegrå">
    <p:bg>
      <p:bgPr>
        <a:solidFill>
          <a:srgbClr val="BCB5B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424861620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apitel-mørkgrå">
    <p:bg>
      <p:bgPr>
        <a:solidFill>
          <a:srgbClr val="BCB5B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smtClean="0"/>
              <a:t>Kapitel-overskrift</a:t>
            </a:r>
            <a:endParaRPr lang="da-DK" dirty="0"/>
          </a:p>
        </p:txBody>
      </p:sp>
    </p:spTree>
    <p:extLst>
      <p:ext uri="{BB962C8B-B14F-4D97-AF65-F5344CB8AC3E}">
        <p14:creationId xmlns:p14="http://schemas.microsoft.com/office/powerpoint/2010/main" val="206749810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lede-1_mørkgr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BCB5B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23"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24"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25"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36648051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lede-2_mørkgr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BCB5B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5"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6"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7"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49461782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orange">
    <p:bg>
      <p:bgPr>
        <a:solidFill>
          <a:srgbClr val="E9D39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7117336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apitel-orange">
    <p:bg>
      <p:bgPr>
        <a:solidFill>
          <a:srgbClr val="E9D39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smtClean="0"/>
              <a:t>Kapitel-overskrift</a:t>
            </a:r>
            <a:endParaRPr lang="da-DK" dirty="0"/>
          </a:p>
        </p:txBody>
      </p:sp>
    </p:spTree>
    <p:extLst>
      <p:ext uri="{BB962C8B-B14F-4D97-AF65-F5344CB8AC3E}">
        <p14:creationId xmlns:p14="http://schemas.microsoft.com/office/powerpoint/2010/main" val="204623929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llede-1_oran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E9D39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140218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venstre, indhold højre">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5615956" y="908721"/>
            <a:ext cx="5761137" cy="4968212"/>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tekst 12"/>
          <p:cNvSpPr>
            <a:spLocks noGrp="1"/>
          </p:cNvSpPr>
          <p:nvPr>
            <p:ph type="body" sz="quarter" idx="13"/>
          </p:nvPr>
        </p:nvSpPr>
        <p:spPr>
          <a:xfrm>
            <a:off x="838200" y="2204868"/>
            <a:ext cx="4633733" cy="3672061"/>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dato 3"/>
          <p:cNvSpPr>
            <a:spLocks noGrp="1"/>
          </p:cNvSpPr>
          <p:nvPr>
            <p:ph type="dt" sz="half" idx="14"/>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9E756609-055F-4F3F-8B96-04CB5D9CC09A}" type="datetime2">
              <a:rPr lang="da-DK" smtClean="0"/>
              <a:t>31. oktober 2023</a:t>
            </a:fld>
            <a:endParaRPr lang="da-DK" dirty="0"/>
          </a:p>
        </p:txBody>
      </p:sp>
      <p:sp>
        <p:nvSpPr>
          <p:cNvPr id="11"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smtClean="0"/>
              <a:t>Anbefalinger til børneinddragelse i sagsbehandlingen</a:t>
            </a:r>
            <a:endParaRPr lang="da-DK" dirty="0"/>
          </a:p>
        </p:txBody>
      </p:sp>
      <p:sp>
        <p:nvSpPr>
          <p:cNvPr id="14"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
        <p:nvSpPr>
          <p:cNvPr id="15" name="Titel 1"/>
          <p:cNvSpPr>
            <a:spLocks noGrp="1"/>
          </p:cNvSpPr>
          <p:nvPr>
            <p:ph type="title"/>
          </p:nvPr>
        </p:nvSpPr>
        <p:spPr>
          <a:xfrm>
            <a:off x="838206" y="908720"/>
            <a:ext cx="4633727" cy="1152128"/>
          </a:xfrm>
        </p:spPr>
        <p:txBody>
          <a:bodyPr anchor="t" anchorCtr="0"/>
          <a:lstStyle/>
          <a:p>
            <a:r>
              <a:rPr lang="da-DK" smtClean="0"/>
              <a:t>Klik for at redigere i master</a:t>
            </a:r>
            <a:endParaRPr lang="da-DK" dirty="0"/>
          </a:p>
        </p:txBody>
      </p:sp>
    </p:spTree>
    <p:extLst>
      <p:ext uri="{BB962C8B-B14F-4D97-AF65-F5344CB8AC3E}">
        <p14:creationId xmlns:p14="http://schemas.microsoft.com/office/powerpoint/2010/main" val="85301653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llede-2_oran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E9D392">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92058393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lysgrå">
    <p:bg>
      <p:bgPr>
        <a:solidFill>
          <a:srgbClr val="C6C7C9"/>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625040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pitel-grå">
    <p:bg>
      <p:bgPr>
        <a:solidFill>
          <a:srgbClr val="C6C7C9"/>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smtClean="0"/>
              <a:t>Kapitel-overskrift</a:t>
            </a:r>
            <a:endParaRPr lang="da-DK" dirty="0"/>
          </a:p>
        </p:txBody>
      </p:sp>
    </p:spTree>
    <p:extLst>
      <p:ext uri="{BB962C8B-B14F-4D97-AF65-F5344CB8AC3E}">
        <p14:creationId xmlns:p14="http://schemas.microsoft.com/office/powerpoint/2010/main" val="326743322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llede-1_gr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C6C7C9">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77820842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illede-3_bei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18414286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blå">
    <p:bg>
      <p:bgPr>
        <a:solidFill>
          <a:srgbClr val="CDE7EE"/>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11728661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pitel-blå">
    <p:bg>
      <p:bgPr>
        <a:solidFill>
          <a:srgbClr val="CDE7EE"/>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smtClean="0"/>
              <a:t>Kapitel-overskrift</a:t>
            </a:r>
            <a:endParaRPr lang="da-DK" dirty="0"/>
          </a:p>
        </p:txBody>
      </p:sp>
    </p:spTree>
    <p:extLst>
      <p:ext uri="{BB962C8B-B14F-4D97-AF65-F5344CB8AC3E}">
        <p14:creationId xmlns:p14="http://schemas.microsoft.com/office/powerpoint/2010/main" val="400830610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lede-1_bl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ktangel 2"/>
          <p:cNvSpPr/>
          <p:nvPr userDrawn="1"/>
        </p:nvSpPr>
        <p:spPr>
          <a:xfrm>
            <a:off x="0" y="1"/>
            <a:ext cx="12192000" cy="6858000"/>
          </a:xfrm>
          <a:prstGeom prst="rect">
            <a:avLst/>
          </a:prstGeom>
          <a:solidFill>
            <a:srgbClr val="CDDEF3">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92532644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illede-3_bl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CDDEF3">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hidden="1"/>
          <p:cNvPicPr>
            <a:picLocks noChangeAspect="1"/>
          </p:cNvPicPr>
          <p:nvPr userDrawn="1"/>
        </p:nvPicPr>
        <p:blipFill>
          <a:blip r:embed="rId3"/>
          <a:stretch>
            <a:fillRect/>
          </a:stretch>
        </p:blipFill>
        <p:spPr>
          <a:xfrm>
            <a:off x="814388" y="2996952"/>
            <a:ext cx="1603387" cy="548688"/>
          </a:xfrm>
          <a:prstGeom prst="rect">
            <a:avLst/>
          </a:prstGeom>
        </p:spPr>
      </p:pic>
      <p:pic>
        <p:nvPicPr>
          <p:cNvPr id="11" name="Billede 10"/>
          <p:cNvPicPr>
            <a:picLocks noChangeAspect="1"/>
          </p:cNvPicPr>
          <p:nvPr userDrawn="1"/>
        </p:nvPicPr>
        <p:blipFill>
          <a:blip r:embed="rId4"/>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5"/>
          <a:stretch>
            <a:fillRect/>
          </a:stretch>
        </p:blipFill>
        <p:spPr>
          <a:xfrm>
            <a:off x="4007768" y="6093296"/>
            <a:ext cx="1012024" cy="298730"/>
          </a:xfrm>
          <a:prstGeom prst="rect">
            <a:avLst/>
          </a:prstGeom>
        </p:spPr>
      </p:pic>
      <p:sp>
        <p:nvSpPr>
          <p:cNvPr id="8" name="Titel 1"/>
          <p:cNvSpPr>
            <a:spLocks noGrp="1"/>
          </p:cNvSpPr>
          <p:nvPr>
            <p:ph type="title" hasCustomPrompt="1"/>
          </p:nvPr>
        </p:nvSpPr>
        <p:spPr>
          <a:xfrm>
            <a:off x="4007767" y="2852936"/>
            <a:ext cx="7200801" cy="756084"/>
          </a:xfrm>
        </p:spPr>
        <p:txBody>
          <a:bodyPr anchor="b"/>
          <a:lstStyle>
            <a:lvl1pPr>
              <a:defRPr sz="3800" b="0"/>
            </a:lvl1pPr>
          </a:lstStyle>
          <a:p>
            <a:r>
              <a:rPr lang="da-DK" dirty="0" smtClean="0"/>
              <a:t>Titel</a:t>
            </a:r>
            <a:endParaRPr lang="da-DK" dirty="0"/>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smtClean="0"/>
              <a:t>Dato</a:t>
            </a:r>
          </a:p>
        </p:txBody>
      </p:sp>
      <p:pic>
        <p:nvPicPr>
          <p:cNvPr id="15" name="Billed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1203349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venstre, billede højre">
    <p:spTree>
      <p:nvGrpSpPr>
        <p:cNvPr id="1" name=""/>
        <p:cNvGrpSpPr/>
        <p:nvPr/>
      </p:nvGrpSpPr>
      <p:grpSpPr>
        <a:xfrm>
          <a:off x="0" y="0"/>
          <a:ext cx="0" cy="0"/>
          <a:chOff x="0" y="0"/>
          <a:chExt cx="0" cy="0"/>
        </a:xfrm>
      </p:grpSpPr>
      <p:sp>
        <p:nvSpPr>
          <p:cNvPr id="8" name="Pladsholder til billede 7"/>
          <p:cNvSpPr>
            <a:spLocks noGrp="1"/>
          </p:cNvSpPr>
          <p:nvPr>
            <p:ph type="pic" sz="quarter" idx="17"/>
          </p:nvPr>
        </p:nvSpPr>
        <p:spPr>
          <a:xfrm>
            <a:off x="7306291" y="0"/>
            <a:ext cx="4885709" cy="6858000"/>
          </a:xfrm>
          <a:prstGeom prst="rect">
            <a:avLst/>
          </a:prstGeom>
        </p:spPr>
        <p:txBody>
          <a:bodyPr/>
          <a:lstStyle/>
          <a:p>
            <a:r>
              <a:rPr lang="da-DK" smtClean="0"/>
              <a:t>Klik på ikonet for at tilføje et billede</a:t>
            </a:r>
            <a:endParaRPr lang="da-DK" dirty="0"/>
          </a:p>
        </p:txBody>
      </p:sp>
      <p:sp>
        <p:nvSpPr>
          <p:cNvPr id="10" name="Pladsholder til dato 3"/>
          <p:cNvSpPr>
            <a:spLocks noGrp="1"/>
          </p:cNvSpPr>
          <p:nvPr>
            <p:ph type="dt" sz="half" idx="2"/>
          </p:nvPr>
        </p:nvSpPr>
        <p:spPr>
          <a:xfrm>
            <a:off x="3953378"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6349D96A-4878-4CE9-BEDA-812A5D6EB61F}" type="datetime2">
              <a:rPr lang="da-DK" smtClean="0"/>
              <a:t>31. oktober 2023</a:t>
            </a:fld>
            <a:endParaRPr lang="da-DK" dirty="0"/>
          </a:p>
        </p:txBody>
      </p:sp>
      <p:sp>
        <p:nvSpPr>
          <p:cNvPr id="12" name="Pladsholder til slidenummer 5"/>
          <p:cNvSpPr>
            <a:spLocks noGrp="1"/>
          </p:cNvSpPr>
          <p:nvPr>
            <p:ph type="sldNum" sz="quarter" idx="4"/>
          </p:nvPr>
        </p:nvSpPr>
        <p:spPr>
          <a:xfrm>
            <a:off x="4529442"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
        <p:nvSpPr>
          <p:cNvPr id="16" name="Pladsholder til sidefod 4"/>
          <p:cNvSpPr>
            <a:spLocks noGrp="1"/>
          </p:cNvSpPr>
          <p:nvPr>
            <p:ph type="ftr" sz="quarter" idx="3"/>
          </p:nvPr>
        </p:nvSpPr>
        <p:spPr>
          <a:xfrm>
            <a:off x="839424" y="6361702"/>
            <a:ext cx="4788000" cy="180020"/>
          </a:xfrm>
          <a:prstGeom prst="rect">
            <a:avLst/>
          </a:prstGeom>
        </p:spPr>
        <p:txBody>
          <a:bodyPr vert="horz" lIns="0" tIns="0" rIns="0" bIns="0" rtlCol="0" anchor="b">
            <a:noAutofit/>
          </a:bodyPr>
          <a:lstStyle>
            <a:lvl1pPr algn="l">
              <a:defRPr sz="800" b="0">
                <a:solidFill>
                  <a:schemeClr val="bg2"/>
                </a:solidFill>
              </a:defRPr>
            </a:lvl1pPr>
          </a:lstStyle>
          <a:p>
            <a:r>
              <a:rPr lang="da-DK" smtClean="0"/>
              <a:t>Anbefalinger til børneinddragelse i sagsbehandlingen</a:t>
            </a:r>
            <a:endParaRPr lang="da-DK" dirty="0"/>
          </a:p>
        </p:txBody>
      </p:sp>
      <p:sp>
        <p:nvSpPr>
          <p:cNvPr id="18" name="Pladsholder til indhold 2"/>
          <p:cNvSpPr>
            <a:spLocks noGrp="1"/>
          </p:cNvSpPr>
          <p:nvPr>
            <p:ph idx="1"/>
          </p:nvPr>
        </p:nvSpPr>
        <p:spPr>
          <a:xfrm>
            <a:off x="839417" y="1772816"/>
            <a:ext cx="5616624" cy="4104115"/>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Titel 1"/>
          <p:cNvSpPr>
            <a:spLocks noGrp="1"/>
          </p:cNvSpPr>
          <p:nvPr>
            <p:ph type="title"/>
          </p:nvPr>
        </p:nvSpPr>
        <p:spPr>
          <a:xfrm>
            <a:off x="839416" y="908720"/>
            <a:ext cx="5857162" cy="612070"/>
          </a:xfrm>
        </p:spPr>
        <p:txBody>
          <a:bodyPr anchor="t" anchorCtr="0"/>
          <a:lstStyle/>
          <a:p>
            <a:r>
              <a:rPr lang="da-DK" smtClean="0"/>
              <a:t>Klik for at redigere i master</a:t>
            </a:r>
            <a:endParaRPr lang="da-DK" dirty="0"/>
          </a:p>
        </p:txBody>
      </p:sp>
    </p:spTree>
    <p:extLst>
      <p:ext uri="{BB962C8B-B14F-4D97-AF65-F5344CB8AC3E}">
        <p14:creationId xmlns:p14="http://schemas.microsoft.com/office/powerpoint/2010/main" val="255150940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kst højre, billede venstre">
    <p:spTree>
      <p:nvGrpSpPr>
        <p:cNvPr id="1" name=""/>
        <p:cNvGrpSpPr/>
        <p:nvPr/>
      </p:nvGrpSpPr>
      <p:grpSpPr>
        <a:xfrm>
          <a:off x="0" y="0"/>
          <a:ext cx="0" cy="0"/>
          <a:chOff x="0" y="0"/>
          <a:chExt cx="0" cy="0"/>
        </a:xfrm>
      </p:grpSpPr>
      <p:sp>
        <p:nvSpPr>
          <p:cNvPr id="10"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63D49428-17EF-4BF5-8657-1D21EEAFE660}" type="datetime2">
              <a:rPr lang="da-DK" smtClean="0"/>
              <a:t>31. oktober 2023</a:t>
            </a:fld>
            <a:endParaRPr lang="da-DK" dirty="0"/>
          </a:p>
        </p:txBody>
      </p:sp>
      <p:sp>
        <p:nvSpPr>
          <p:cNvPr id="15"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
        <p:nvSpPr>
          <p:cNvPr id="8" name="Pladsholder til billede 7"/>
          <p:cNvSpPr>
            <a:spLocks noGrp="1"/>
          </p:cNvSpPr>
          <p:nvPr>
            <p:ph type="pic" sz="quarter" idx="17"/>
          </p:nvPr>
        </p:nvSpPr>
        <p:spPr>
          <a:xfrm>
            <a:off x="1" y="0"/>
            <a:ext cx="4885709" cy="6858000"/>
          </a:xfrm>
          <a:prstGeom prst="rect">
            <a:avLst/>
          </a:prstGeom>
        </p:spPr>
        <p:txBody>
          <a:bodyPr/>
          <a:lstStyle/>
          <a:p>
            <a:r>
              <a:rPr lang="da-DK" smtClean="0"/>
              <a:t>Klik på ikonet for at tilføje et billede</a:t>
            </a:r>
            <a:endParaRPr lang="da-DK" dirty="0"/>
          </a:p>
        </p:txBody>
      </p:sp>
      <p:sp>
        <p:nvSpPr>
          <p:cNvPr id="16" name="Pladsholder til sidefod 4"/>
          <p:cNvSpPr>
            <a:spLocks noGrp="1"/>
          </p:cNvSpPr>
          <p:nvPr>
            <p:ph type="ftr" sz="quarter" idx="3"/>
          </p:nvPr>
        </p:nvSpPr>
        <p:spPr>
          <a:xfrm>
            <a:off x="5519936" y="6361702"/>
            <a:ext cx="4788000" cy="180020"/>
          </a:xfrm>
          <a:prstGeom prst="rect">
            <a:avLst/>
          </a:prstGeom>
        </p:spPr>
        <p:txBody>
          <a:bodyPr vert="horz" lIns="0" tIns="0" rIns="0" bIns="0" rtlCol="0" anchor="b">
            <a:noAutofit/>
          </a:bodyPr>
          <a:lstStyle>
            <a:lvl1pPr algn="l">
              <a:defRPr sz="800" b="0">
                <a:solidFill>
                  <a:schemeClr val="bg2"/>
                </a:solidFill>
              </a:defRPr>
            </a:lvl1pPr>
          </a:lstStyle>
          <a:p>
            <a:r>
              <a:rPr lang="da-DK" smtClean="0"/>
              <a:t>Anbefalinger til børneinddragelse i sagsbehandlingen</a:t>
            </a:r>
            <a:endParaRPr lang="da-DK" dirty="0"/>
          </a:p>
        </p:txBody>
      </p:sp>
      <p:sp>
        <p:nvSpPr>
          <p:cNvPr id="17" name="Tekstfelt 16"/>
          <p:cNvSpPr txBox="1"/>
          <p:nvPr userDrawn="1"/>
        </p:nvSpPr>
        <p:spPr>
          <a:xfrm>
            <a:off x="5519928" y="6259213"/>
            <a:ext cx="1728200" cy="138499"/>
          </a:xfrm>
          <a:prstGeom prst="rect">
            <a:avLst/>
          </a:prstGeom>
          <a:noFill/>
        </p:spPr>
        <p:txBody>
          <a:bodyPr wrap="square" lIns="0" tIns="0" rIns="0" bIns="0" rtlCol="0">
            <a:spAutoFit/>
          </a:bodyPr>
          <a:lstStyle/>
          <a:p>
            <a:r>
              <a:rPr lang="da-DK" sz="900" b="1" dirty="0" smtClean="0">
                <a:solidFill>
                  <a:srgbClr val="977B78"/>
                </a:solidFill>
              </a:rPr>
              <a:t>Partnerskab</a:t>
            </a:r>
            <a:r>
              <a:rPr lang="da-DK" sz="900" b="1" baseline="0" dirty="0" smtClean="0">
                <a:solidFill>
                  <a:srgbClr val="977B78"/>
                </a:solidFill>
              </a:rPr>
              <a:t> om Børnene Først</a:t>
            </a:r>
            <a:endParaRPr lang="da-DK" sz="900" b="1" dirty="0">
              <a:solidFill>
                <a:srgbClr val="977B78"/>
              </a:solidFill>
            </a:endParaRPr>
          </a:p>
        </p:txBody>
      </p:sp>
      <p:sp>
        <p:nvSpPr>
          <p:cNvPr id="21" name="Pladsholder til indhold 2"/>
          <p:cNvSpPr>
            <a:spLocks noGrp="1"/>
          </p:cNvSpPr>
          <p:nvPr>
            <p:ph idx="1"/>
          </p:nvPr>
        </p:nvSpPr>
        <p:spPr>
          <a:xfrm>
            <a:off x="5519928" y="1772816"/>
            <a:ext cx="5851457" cy="4104115"/>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3" name="Titel 1"/>
          <p:cNvSpPr>
            <a:spLocks noGrp="1"/>
          </p:cNvSpPr>
          <p:nvPr>
            <p:ph type="title"/>
          </p:nvPr>
        </p:nvSpPr>
        <p:spPr>
          <a:xfrm>
            <a:off x="5519928" y="908720"/>
            <a:ext cx="5857162" cy="612070"/>
          </a:xfrm>
        </p:spPr>
        <p:txBody>
          <a:bodyPr anchor="t" anchorCtr="0"/>
          <a:lstStyle/>
          <a:p>
            <a:r>
              <a:rPr lang="da-DK" smtClean="0"/>
              <a:t>Klik for at redigere i master</a:t>
            </a:r>
            <a:endParaRPr lang="da-DK" dirty="0"/>
          </a:p>
        </p:txBody>
      </p:sp>
    </p:spTree>
    <p:extLst>
      <p:ext uri="{BB962C8B-B14F-4D97-AF65-F5344CB8AC3E}">
        <p14:creationId xmlns:p14="http://schemas.microsoft.com/office/powerpoint/2010/main" val="1393584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53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ød fremhævet + tekst højre">
    <p:spTree>
      <p:nvGrpSpPr>
        <p:cNvPr id="1" name=""/>
        <p:cNvGrpSpPr/>
        <p:nvPr/>
      </p:nvGrpSpPr>
      <p:grpSpPr>
        <a:xfrm>
          <a:off x="0" y="0"/>
          <a:ext cx="0" cy="0"/>
          <a:chOff x="0" y="0"/>
          <a:chExt cx="0" cy="0"/>
        </a:xfrm>
      </p:grpSpPr>
      <p:sp>
        <p:nvSpPr>
          <p:cNvPr id="2" name="Rektangel 1"/>
          <p:cNvSpPr/>
          <p:nvPr userDrawn="1"/>
        </p:nvSpPr>
        <p:spPr>
          <a:xfrm>
            <a:off x="0" y="0"/>
            <a:ext cx="54479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12"/>
          <p:cNvSpPr>
            <a:spLocks noGrp="1"/>
          </p:cNvSpPr>
          <p:nvPr>
            <p:ph type="body" sz="quarter" idx="17" hasCustomPrompt="1"/>
          </p:nvPr>
        </p:nvSpPr>
        <p:spPr>
          <a:xfrm>
            <a:off x="551383" y="908720"/>
            <a:ext cx="4392489" cy="4857447"/>
          </a:xfrm>
          <a:prstGeom prst="rect">
            <a:avLst/>
          </a:prstGeom>
        </p:spPr>
        <p:txBody>
          <a:bodyPr>
            <a:normAutofit/>
          </a:bodyPr>
          <a:lstStyle>
            <a:lvl1pPr marL="0" indent="0">
              <a:buNone/>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7B69EA58-3DA0-4581-8D22-348BC3F2BA12}" type="datetime2">
              <a:rPr lang="da-DK" smtClean="0"/>
              <a:t>31. oktober 2023</a:t>
            </a:fld>
            <a:endParaRPr lang="da-DK" dirty="0"/>
          </a:p>
        </p:txBody>
      </p:sp>
      <p:sp>
        <p:nvSpPr>
          <p:cNvPr id="15" name="Pladsholder til sidefod 4"/>
          <p:cNvSpPr>
            <a:spLocks noGrp="1"/>
          </p:cNvSpPr>
          <p:nvPr>
            <p:ph type="ftr" sz="quarter" idx="3"/>
          </p:nvPr>
        </p:nvSpPr>
        <p:spPr>
          <a:xfrm>
            <a:off x="6096000" y="6361702"/>
            <a:ext cx="4248000" cy="180020"/>
          </a:xfrm>
          <a:prstGeom prst="rect">
            <a:avLst/>
          </a:prstGeom>
        </p:spPr>
        <p:txBody>
          <a:bodyPr vert="horz" lIns="0" tIns="0" rIns="0" bIns="0" rtlCol="0" anchor="b">
            <a:noAutofit/>
          </a:bodyPr>
          <a:lstStyle>
            <a:lvl1pPr algn="l">
              <a:defRPr sz="800" b="0">
                <a:solidFill>
                  <a:schemeClr val="bg2"/>
                </a:solidFill>
              </a:defRPr>
            </a:lvl1pPr>
          </a:lstStyle>
          <a:p>
            <a:r>
              <a:rPr lang="da-DK" smtClean="0"/>
              <a:t>Anbefalinger til børneinddragelse i sagsbehandlingen</a:t>
            </a:r>
            <a:endParaRPr lang="da-DK" dirty="0"/>
          </a:p>
        </p:txBody>
      </p:sp>
      <p:sp>
        <p:nvSpPr>
          <p:cNvPr id="16"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
        <p:nvSpPr>
          <p:cNvPr id="17" name="Tekstfelt 16"/>
          <p:cNvSpPr txBox="1"/>
          <p:nvPr userDrawn="1"/>
        </p:nvSpPr>
        <p:spPr>
          <a:xfrm>
            <a:off x="6095992" y="6259213"/>
            <a:ext cx="1800208" cy="138499"/>
          </a:xfrm>
          <a:prstGeom prst="rect">
            <a:avLst/>
          </a:prstGeom>
          <a:noFill/>
        </p:spPr>
        <p:txBody>
          <a:bodyPr wrap="square" lIns="0" tIns="0" rIns="0" bIns="0" rtlCol="0">
            <a:spAutoFit/>
          </a:bodyPr>
          <a:lstStyle/>
          <a:p>
            <a:r>
              <a:rPr lang="da-DK" sz="900" b="1" dirty="0" smtClean="0">
                <a:solidFill>
                  <a:srgbClr val="977B78"/>
                </a:solidFill>
              </a:rPr>
              <a:t>Partnerskab</a:t>
            </a:r>
            <a:r>
              <a:rPr lang="da-DK" sz="900" b="1" baseline="0" dirty="0" smtClean="0">
                <a:solidFill>
                  <a:srgbClr val="977B78"/>
                </a:solidFill>
              </a:rPr>
              <a:t> om Børnene Først</a:t>
            </a:r>
            <a:endParaRPr lang="da-DK" sz="900" b="1" dirty="0">
              <a:solidFill>
                <a:srgbClr val="977B78"/>
              </a:solidFill>
            </a:endParaRPr>
          </a:p>
        </p:txBody>
      </p:sp>
      <p:sp>
        <p:nvSpPr>
          <p:cNvPr id="20" name="Pladsholder til indhold 2"/>
          <p:cNvSpPr>
            <a:spLocks noGrp="1"/>
          </p:cNvSpPr>
          <p:nvPr>
            <p:ph idx="1"/>
          </p:nvPr>
        </p:nvSpPr>
        <p:spPr>
          <a:xfrm>
            <a:off x="6095992" y="1772816"/>
            <a:ext cx="5275393" cy="4104115"/>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1" name="Titel 1"/>
          <p:cNvSpPr>
            <a:spLocks noGrp="1"/>
          </p:cNvSpPr>
          <p:nvPr>
            <p:ph type="title"/>
          </p:nvPr>
        </p:nvSpPr>
        <p:spPr>
          <a:xfrm>
            <a:off x="6095992" y="908720"/>
            <a:ext cx="5281098" cy="612070"/>
          </a:xfrm>
        </p:spPr>
        <p:txBody>
          <a:bodyPr anchor="t" anchorCtr="0"/>
          <a:lstStyle/>
          <a:p>
            <a:r>
              <a:rPr lang="da-DK" smtClean="0"/>
              <a:t>Klik for at redigere i master</a:t>
            </a:r>
            <a:endParaRPr lang="da-DK" dirty="0"/>
          </a:p>
        </p:txBody>
      </p:sp>
    </p:spTree>
    <p:extLst>
      <p:ext uri="{BB962C8B-B14F-4D97-AF65-F5344CB8AC3E}">
        <p14:creationId xmlns:p14="http://schemas.microsoft.com/office/powerpoint/2010/main" val="14871364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53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å fremhævet + tekst højre">
    <p:spTree>
      <p:nvGrpSpPr>
        <p:cNvPr id="1" name=""/>
        <p:cNvGrpSpPr/>
        <p:nvPr/>
      </p:nvGrpSpPr>
      <p:grpSpPr>
        <a:xfrm>
          <a:off x="0" y="0"/>
          <a:ext cx="0" cy="0"/>
          <a:chOff x="0" y="0"/>
          <a:chExt cx="0" cy="0"/>
        </a:xfrm>
      </p:grpSpPr>
      <p:sp>
        <p:nvSpPr>
          <p:cNvPr id="2" name="Rektangel 1"/>
          <p:cNvSpPr/>
          <p:nvPr userDrawn="1"/>
        </p:nvSpPr>
        <p:spPr>
          <a:xfrm>
            <a:off x="0" y="0"/>
            <a:ext cx="5447928"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12"/>
          <p:cNvSpPr>
            <a:spLocks noGrp="1"/>
          </p:cNvSpPr>
          <p:nvPr>
            <p:ph type="body" sz="quarter" idx="17" hasCustomPrompt="1"/>
          </p:nvPr>
        </p:nvSpPr>
        <p:spPr>
          <a:xfrm>
            <a:off x="551383" y="908720"/>
            <a:ext cx="4392489" cy="4857447"/>
          </a:xfrm>
          <a:prstGeom prst="rect">
            <a:avLst/>
          </a:prstGeom>
        </p:spPr>
        <p:txBody>
          <a:bodyPr>
            <a:normAutofit/>
          </a:bodyPr>
          <a:lstStyle>
            <a:lvl1pPr marL="0" indent="0">
              <a:buNone/>
              <a:defRPr sz="2400" b="1">
                <a:solidFill>
                  <a:schemeClr val="tx2"/>
                </a:solidFill>
              </a:defRPr>
            </a:lvl1pPr>
            <a:lvl2pPr>
              <a:defRPr sz="2400" b="1">
                <a:solidFill>
                  <a:schemeClr val="accent6"/>
                </a:solidFill>
              </a:defRPr>
            </a:lvl2pPr>
            <a:lvl3pPr>
              <a:defRPr sz="2400" b="1">
                <a:solidFill>
                  <a:schemeClr val="accent6"/>
                </a:solidFill>
              </a:defRPr>
            </a:lvl3pPr>
            <a:lvl4pPr>
              <a:defRPr sz="2400" b="1">
                <a:solidFill>
                  <a:schemeClr val="accent6"/>
                </a:solidFill>
              </a:defRPr>
            </a:lvl4pPr>
            <a:lvl5pPr>
              <a:defRPr sz="2400" b="1">
                <a:solidFill>
                  <a:schemeClr val="accent6"/>
                </a:solidFill>
              </a:defRPr>
            </a:lvl5p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279E00D2-EC4C-4A37-960F-BA22F02B3BC6}" type="datetime2">
              <a:rPr lang="da-DK" smtClean="0"/>
              <a:t>31. oktober 2023</a:t>
            </a:fld>
            <a:endParaRPr lang="da-DK" dirty="0"/>
          </a:p>
        </p:txBody>
      </p:sp>
      <p:sp>
        <p:nvSpPr>
          <p:cNvPr id="15" name="Pladsholder til sidefod 4"/>
          <p:cNvSpPr>
            <a:spLocks noGrp="1"/>
          </p:cNvSpPr>
          <p:nvPr>
            <p:ph type="ftr" sz="quarter" idx="3"/>
          </p:nvPr>
        </p:nvSpPr>
        <p:spPr>
          <a:xfrm>
            <a:off x="6096000" y="6361702"/>
            <a:ext cx="4248000" cy="180020"/>
          </a:xfrm>
          <a:prstGeom prst="rect">
            <a:avLst/>
          </a:prstGeom>
        </p:spPr>
        <p:txBody>
          <a:bodyPr vert="horz" lIns="0" tIns="0" rIns="0" bIns="0" rtlCol="0" anchor="b">
            <a:noAutofit/>
          </a:bodyPr>
          <a:lstStyle>
            <a:lvl1pPr algn="l">
              <a:defRPr sz="800" b="0">
                <a:solidFill>
                  <a:schemeClr val="bg2"/>
                </a:solidFill>
              </a:defRPr>
            </a:lvl1pPr>
          </a:lstStyle>
          <a:p>
            <a:r>
              <a:rPr lang="da-DK" smtClean="0"/>
              <a:t>Anbefalinger til børneinddragelse i sagsbehandlingen</a:t>
            </a:r>
            <a:endParaRPr lang="da-DK" dirty="0"/>
          </a:p>
        </p:txBody>
      </p:sp>
      <p:sp>
        <p:nvSpPr>
          <p:cNvPr id="16"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
        <p:nvSpPr>
          <p:cNvPr id="17" name="Tekstfelt 16"/>
          <p:cNvSpPr txBox="1"/>
          <p:nvPr userDrawn="1"/>
        </p:nvSpPr>
        <p:spPr>
          <a:xfrm>
            <a:off x="6095992" y="6259213"/>
            <a:ext cx="1889826" cy="138499"/>
          </a:xfrm>
          <a:prstGeom prst="rect">
            <a:avLst/>
          </a:prstGeom>
          <a:noFill/>
        </p:spPr>
        <p:txBody>
          <a:bodyPr wrap="square" lIns="0" tIns="0" rIns="0" bIns="0" rtlCol="0">
            <a:spAutoFit/>
          </a:bodyPr>
          <a:lstStyle/>
          <a:p>
            <a:r>
              <a:rPr lang="da-DK" sz="900" b="1" dirty="0" smtClean="0">
                <a:solidFill>
                  <a:srgbClr val="977B78"/>
                </a:solidFill>
              </a:rPr>
              <a:t>Partnerskab</a:t>
            </a:r>
            <a:r>
              <a:rPr lang="da-DK" sz="900" b="1" baseline="0" dirty="0" smtClean="0">
                <a:solidFill>
                  <a:srgbClr val="977B78"/>
                </a:solidFill>
              </a:rPr>
              <a:t> om Børnene Først</a:t>
            </a:r>
            <a:endParaRPr lang="da-DK" sz="900" b="1" dirty="0">
              <a:solidFill>
                <a:srgbClr val="977B78"/>
              </a:solidFill>
            </a:endParaRPr>
          </a:p>
        </p:txBody>
      </p:sp>
      <p:sp>
        <p:nvSpPr>
          <p:cNvPr id="12" name="Pladsholder til indhold 2"/>
          <p:cNvSpPr>
            <a:spLocks noGrp="1"/>
          </p:cNvSpPr>
          <p:nvPr>
            <p:ph idx="1"/>
          </p:nvPr>
        </p:nvSpPr>
        <p:spPr>
          <a:xfrm>
            <a:off x="6095992" y="1772816"/>
            <a:ext cx="5275393" cy="4104115"/>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8" name="Titel 1"/>
          <p:cNvSpPr>
            <a:spLocks noGrp="1"/>
          </p:cNvSpPr>
          <p:nvPr>
            <p:ph type="title"/>
          </p:nvPr>
        </p:nvSpPr>
        <p:spPr>
          <a:xfrm>
            <a:off x="6095992" y="908720"/>
            <a:ext cx="5281098" cy="612070"/>
          </a:xfrm>
        </p:spPr>
        <p:txBody>
          <a:bodyPr anchor="t" anchorCtr="0"/>
          <a:lstStyle/>
          <a:p>
            <a:r>
              <a:rPr lang="da-DK" smtClean="0"/>
              <a:t>Klik for at redigere i master</a:t>
            </a:r>
            <a:endParaRPr lang="da-DK" dirty="0"/>
          </a:p>
        </p:txBody>
      </p:sp>
    </p:spTree>
    <p:extLst>
      <p:ext uri="{BB962C8B-B14F-4D97-AF65-F5344CB8AC3E}">
        <p14:creationId xmlns:p14="http://schemas.microsoft.com/office/powerpoint/2010/main" val="27909949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53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1 billede nederst">
    <p:spTree>
      <p:nvGrpSpPr>
        <p:cNvPr id="1" name=""/>
        <p:cNvGrpSpPr/>
        <p:nvPr/>
      </p:nvGrpSpPr>
      <p:grpSpPr>
        <a:xfrm>
          <a:off x="0" y="0"/>
          <a:ext cx="0" cy="0"/>
          <a:chOff x="0" y="0"/>
          <a:chExt cx="0" cy="0"/>
        </a:xfrm>
      </p:grpSpPr>
      <p:sp>
        <p:nvSpPr>
          <p:cNvPr id="13" name="Pladsholder til tekst 12"/>
          <p:cNvSpPr>
            <a:spLocks noGrp="1"/>
          </p:cNvSpPr>
          <p:nvPr>
            <p:ph type="body" sz="quarter" idx="13"/>
          </p:nvPr>
        </p:nvSpPr>
        <p:spPr>
          <a:xfrm>
            <a:off x="838200" y="1628780"/>
            <a:ext cx="10538885" cy="1620839"/>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dirty="0"/>
          </a:p>
        </p:txBody>
      </p:sp>
      <p:sp>
        <p:nvSpPr>
          <p:cNvPr id="5" name="Pladsholder til billede 4"/>
          <p:cNvSpPr>
            <a:spLocks noGrp="1"/>
          </p:cNvSpPr>
          <p:nvPr>
            <p:ph type="pic" sz="quarter" idx="14"/>
          </p:nvPr>
        </p:nvSpPr>
        <p:spPr>
          <a:xfrm>
            <a:off x="0" y="3432340"/>
            <a:ext cx="12192000" cy="2519363"/>
          </a:xfrm>
          <a:prstGeom prst="rect">
            <a:avLst/>
          </a:prstGeom>
        </p:spPr>
        <p:txBody>
          <a:bodyPr/>
          <a:lstStyle>
            <a:lvl1pPr marL="0" indent="0" algn="ctr">
              <a:buNone/>
              <a:defRPr/>
            </a:lvl1pPr>
          </a:lstStyle>
          <a:p>
            <a:r>
              <a:rPr lang="da-DK" smtClean="0"/>
              <a:t>Klik på ikonet for at tilføje et billede</a:t>
            </a:r>
            <a:endParaRPr lang="en-GB" dirty="0"/>
          </a:p>
        </p:txBody>
      </p:sp>
      <p:sp>
        <p:nvSpPr>
          <p:cNvPr id="9"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399C973C-0826-4C3D-9990-541151AC7EC0}" type="datetime2">
              <a:rPr lang="da-DK" smtClean="0"/>
              <a:t>31. oktober 2023</a:t>
            </a:fld>
            <a:endParaRPr lang="da-DK" dirty="0"/>
          </a:p>
        </p:txBody>
      </p:sp>
      <p:sp>
        <p:nvSpPr>
          <p:cNvPr id="12"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dirty="0" smtClean="0"/>
              <a:t>Anbefalinger til børneinddragelse i sagsbehandlingen</a:t>
            </a:r>
            <a:endParaRPr lang="da-DK" dirty="0"/>
          </a:p>
        </p:txBody>
      </p:sp>
      <p:sp>
        <p:nvSpPr>
          <p:cNvPr id="14"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
        <p:nvSpPr>
          <p:cNvPr id="15" name="Titel 1"/>
          <p:cNvSpPr>
            <a:spLocks noGrp="1"/>
          </p:cNvSpPr>
          <p:nvPr>
            <p:ph type="title"/>
          </p:nvPr>
        </p:nvSpPr>
        <p:spPr>
          <a:xfrm>
            <a:off x="838206" y="908720"/>
            <a:ext cx="10538884" cy="612070"/>
          </a:xfrm>
        </p:spPr>
        <p:txBody>
          <a:bodyPr anchor="t" anchorCtr="0"/>
          <a:lstStyle/>
          <a:p>
            <a:r>
              <a:rPr lang="da-DK" smtClean="0"/>
              <a:t>Klik for at redigere i master</a:t>
            </a:r>
            <a:endParaRPr lang="da-DK" dirty="0"/>
          </a:p>
        </p:txBody>
      </p:sp>
    </p:spTree>
    <p:extLst>
      <p:ext uri="{BB962C8B-B14F-4D97-AF65-F5344CB8AC3E}">
        <p14:creationId xmlns:p14="http://schemas.microsoft.com/office/powerpoint/2010/main" val="19775477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1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kst og 1 billede nederst">
    <p:spTree>
      <p:nvGrpSpPr>
        <p:cNvPr id="1" name=""/>
        <p:cNvGrpSpPr/>
        <p:nvPr/>
      </p:nvGrpSpPr>
      <p:grpSpPr>
        <a:xfrm>
          <a:off x="0" y="0"/>
          <a:ext cx="0" cy="0"/>
          <a:chOff x="0" y="0"/>
          <a:chExt cx="0" cy="0"/>
        </a:xfrm>
      </p:grpSpPr>
      <p:sp>
        <p:nvSpPr>
          <p:cNvPr id="9"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EAFAD3A8-7E0D-4C50-9A6E-B13034B205E2}" type="datetime2">
              <a:rPr lang="da-DK" smtClean="0"/>
              <a:t>31. oktober 2023</a:t>
            </a:fld>
            <a:endParaRPr lang="da-DK" dirty="0"/>
          </a:p>
        </p:txBody>
      </p:sp>
      <p:sp>
        <p:nvSpPr>
          <p:cNvPr id="12"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smtClean="0"/>
              <a:t>Anbefalinger til børneinddragelse i sagsbehandlingen</a:t>
            </a:r>
            <a:endParaRPr lang="da-DK" dirty="0"/>
          </a:p>
        </p:txBody>
      </p:sp>
      <p:sp>
        <p:nvSpPr>
          <p:cNvPr id="14"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
        <p:nvSpPr>
          <p:cNvPr id="15" name="Titel 1"/>
          <p:cNvSpPr>
            <a:spLocks noGrp="1"/>
          </p:cNvSpPr>
          <p:nvPr>
            <p:ph type="title"/>
          </p:nvPr>
        </p:nvSpPr>
        <p:spPr>
          <a:xfrm>
            <a:off x="838206" y="908720"/>
            <a:ext cx="10538884" cy="612070"/>
          </a:xfrm>
        </p:spPr>
        <p:txBody>
          <a:bodyPr anchor="t" anchorCtr="0"/>
          <a:lstStyle/>
          <a:p>
            <a:r>
              <a:rPr lang="da-DK" smtClean="0"/>
              <a:t>Klik for at redigere i master</a:t>
            </a:r>
            <a:endParaRPr lang="da-DK" dirty="0"/>
          </a:p>
        </p:txBody>
      </p:sp>
    </p:spTree>
    <p:extLst>
      <p:ext uri="{BB962C8B-B14F-4D97-AF65-F5344CB8AC3E}">
        <p14:creationId xmlns:p14="http://schemas.microsoft.com/office/powerpoint/2010/main" val="37312226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1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6" y="764706"/>
            <a:ext cx="10538884" cy="756084"/>
          </a:xfrm>
          <a:prstGeom prst="rect">
            <a:avLst/>
          </a:prstGeom>
        </p:spPr>
        <p:txBody>
          <a:bodyPr vert="horz" lIns="0" tIns="0" rIns="0" bIns="0" rtlCol="0" anchor="ctr">
            <a:noAutofit/>
          </a:bodyPr>
          <a:lstStyle/>
          <a:p>
            <a:endParaRPr lang="da-DK" dirty="0"/>
          </a:p>
        </p:txBody>
      </p:sp>
      <p:sp>
        <p:nvSpPr>
          <p:cNvPr id="4"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2D5CD1B1-3E87-4AB1-A765-DBBC5AB3F652}" type="datetime2">
              <a:rPr lang="da-DK" smtClean="0"/>
              <a:t>31. oktober 2023</a:t>
            </a:fld>
            <a:endParaRPr lang="da-DK" dirty="0"/>
          </a:p>
        </p:txBody>
      </p:sp>
      <p:sp>
        <p:nvSpPr>
          <p:cNvPr id="5"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smtClean="0"/>
              <a:t>Anbefalinger til børneinddragelse i sagsbehandlingen</a:t>
            </a:r>
            <a:endParaRPr lang="da-DK" dirty="0"/>
          </a:p>
        </p:txBody>
      </p:sp>
      <p:sp>
        <p:nvSpPr>
          <p:cNvPr id="6"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smtClean="0"/>
              <a:t>Side </a:t>
            </a:r>
            <a:fld id="{1C4DB2EE-0873-4EBD-BD17-6A767A2B9A33}" type="slidenum">
              <a:rPr lang="da-DK" smtClean="0"/>
              <a:pPr/>
              <a:t>‹nr.›</a:t>
            </a:fld>
            <a:endParaRPr lang="da-DK" dirty="0"/>
          </a:p>
        </p:txBody>
      </p:sp>
      <p:sp>
        <p:nvSpPr>
          <p:cNvPr id="8" name="Pladsholder til tekst 7"/>
          <p:cNvSpPr>
            <a:spLocks noGrp="1"/>
          </p:cNvSpPr>
          <p:nvPr>
            <p:ph type="body" idx="1"/>
          </p:nvPr>
        </p:nvSpPr>
        <p:spPr>
          <a:xfrm>
            <a:off x="838200" y="1628783"/>
            <a:ext cx="10515600" cy="4248497"/>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
        <p:nvSpPr>
          <p:cNvPr id="7" name="Tekstfelt 6"/>
          <p:cNvSpPr txBox="1"/>
          <p:nvPr userDrawn="1"/>
        </p:nvSpPr>
        <p:spPr>
          <a:xfrm>
            <a:off x="830032" y="6259213"/>
            <a:ext cx="1881591" cy="138499"/>
          </a:xfrm>
          <a:prstGeom prst="rect">
            <a:avLst/>
          </a:prstGeom>
          <a:noFill/>
        </p:spPr>
        <p:txBody>
          <a:bodyPr wrap="square" lIns="0" tIns="0" rIns="0" bIns="0" rtlCol="0">
            <a:spAutoFit/>
          </a:bodyPr>
          <a:lstStyle/>
          <a:p>
            <a:r>
              <a:rPr lang="da-DK" sz="900" b="1" dirty="0" smtClean="0">
                <a:solidFill>
                  <a:srgbClr val="977B78"/>
                </a:solidFill>
              </a:rPr>
              <a:t>Partnerskab om</a:t>
            </a:r>
            <a:r>
              <a:rPr lang="da-DK" sz="900" b="1" baseline="0" dirty="0" smtClean="0">
                <a:solidFill>
                  <a:srgbClr val="977B78"/>
                </a:solidFill>
              </a:rPr>
              <a:t> Børnene Først</a:t>
            </a:r>
            <a:endParaRPr lang="da-DK" sz="900" b="1" dirty="0">
              <a:solidFill>
                <a:srgbClr val="977B78"/>
              </a:solidFill>
            </a:endParaRPr>
          </a:p>
        </p:txBody>
      </p:sp>
    </p:spTree>
    <p:extLst>
      <p:ext uri="{BB962C8B-B14F-4D97-AF65-F5344CB8AC3E}">
        <p14:creationId xmlns:p14="http://schemas.microsoft.com/office/powerpoint/2010/main" val="2091005546"/>
      </p:ext>
    </p:extLst>
  </p:cSld>
  <p:clrMap bg1="lt1" tx1="dk1" bg2="lt2" tx2="dk2" accent1="accent1" accent2="accent2" accent3="accent3" accent4="accent4" accent5="accent5" accent6="accent6" hlink="hlink" folHlink="folHlink"/>
  <p:sldLayoutIdLst>
    <p:sldLayoutId id="2147483781" r:id="rId1"/>
    <p:sldLayoutId id="2147483853" r:id="rId2"/>
    <p:sldLayoutId id="2147483784" r:id="rId3"/>
    <p:sldLayoutId id="2147483854" r:id="rId4"/>
    <p:sldLayoutId id="2147483850" r:id="rId5"/>
    <p:sldLayoutId id="2147483851" r:id="rId6"/>
    <p:sldLayoutId id="2147483852" r:id="rId7"/>
    <p:sldLayoutId id="2147483786" r:id="rId8"/>
    <p:sldLayoutId id="2147483855" r:id="rId9"/>
    <p:sldLayoutId id="2147483848" r:id="rId10"/>
    <p:sldLayoutId id="2147483808" r:id="rId11"/>
    <p:sldLayoutId id="2147483845" r:id="rId12"/>
    <p:sldLayoutId id="2147483820" r:id="rId13"/>
    <p:sldLayoutId id="2147483830" r:id="rId14"/>
    <p:sldLayoutId id="2147483813" r:id="rId15"/>
    <p:sldLayoutId id="2147483847" r:id="rId16"/>
    <p:sldLayoutId id="2147483829" r:id="rId17"/>
    <p:sldLayoutId id="2147483838" r:id="rId18"/>
    <p:sldLayoutId id="2147483814" r:id="rId19"/>
    <p:sldLayoutId id="2147483817" r:id="rId20"/>
    <p:sldLayoutId id="2147483821" r:id="rId21"/>
    <p:sldLayoutId id="2147483826" r:id="rId22"/>
    <p:sldLayoutId id="2147483810" r:id="rId23"/>
    <p:sldLayoutId id="2147483844" r:id="rId24"/>
    <p:sldLayoutId id="2147483828" r:id="rId25"/>
    <p:sldLayoutId id="2147483841" r:id="rId26"/>
    <p:sldLayoutId id="2147483811" r:id="rId27"/>
    <p:sldLayoutId id="2147483846" r:id="rId28"/>
    <p:sldLayoutId id="2147483824" r:id="rId29"/>
    <p:sldLayoutId id="2147483834" r:id="rId30"/>
    <p:sldLayoutId id="2147483812" r:id="rId31"/>
    <p:sldLayoutId id="2147483843" r:id="rId32"/>
    <p:sldLayoutId id="2147483818" r:id="rId33"/>
    <p:sldLayoutId id="2147483840" r:id="rId34"/>
    <p:sldLayoutId id="2147483809" r:id="rId35"/>
    <p:sldLayoutId id="2147483842" r:id="rId36"/>
    <p:sldLayoutId id="2147483823" r:id="rId37"/>
    <p:sldLayoutId id="2147483849" r:id="rId38"/>
  </p:sldLayoutIdLst>
  <p:timing>
    <p:tnLst>
      <p:par>
        <p:cTn id="1" dur="indefinite" restart="never" nodeType="tmRoot"/>
      </p:par>
    </p:tnLst>
  </p:timing>
  <p:hf hdr="0" dt="0"/>
  <p:txStyles>
    <p:titleStyle>
      <a:lvl1pPr algn="l" defTabSz="685783" rtl="0" eaLnBrk="1" latinLnBrk="0" hangingPunct="1">
        <a:lnSpc>
          <a:spcPct val="90000"/>
        </a:lnSpc>
        <a:spcBef>
          <a:spcPct val="0"/>
        </a:spcBef>
        <a:buNone/>
        <a:defRPr sz="3000" b="1" kern="1200" baseline="0">
          <a:solidFill>
            <a:schemeClr val="tx2"/>
          </a:solidFill>
          <a:latin typeface="+mj-lt"/>
          <a:ea typeface="+mj-ea"/>
          <a:cs typeface="+mj-cs"/>
        </a:defRPr>
      </a:lvl1pPr>
    </p:titleStyle>
    <p:bodyStyle>
      <a:lvl1pPr marL="179996" indent="-179996" algn="l" defTabSz="685783" rtl="0" eaLnBrk="1" latinLnBrk="0" hangingPunct="1">
        <a:lnSpc>
          <a:spcPct val="100000"/>
        </a:lnSpc>
        <a:spcBef>
          <a:spcPts val="751"/>
        </a:spcBef>
        <a:buFont typeface="Arial" panose="020B0604020202020204" pitchFamily="34" charset="0"/>
        <a:buChar char="•"/>
        <a:defRPr lang="da-DK" sz="1800" kern="1200" dirty="0">
          <a:solidFill>
            <a:schemeClr val="tx1"/>
          </a:solidFill>
          <a:latin typeface="+mn-lt"/>
          <a:ea typeface="+mn-ea"/>
          <a:cs typeface="+mn-cs"/>
        </a:defRPr>
      </a:lvl1pPr>
      <a:lvl2pPr marL="359991"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2pPr>
      <a:lvl3pPr marL="539987"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3pPr>
      <a:lvl4pPr marL="719982"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4pPr>
      <a:lvl5pPr marL="899978" indent="-179996" algn="l" defTabSz="685783" rtl="0" eaLnBrk="1" latinLnBrk="0" hangingPunct="1">
        <a:lnSpc>
          <a:spcPct val="100000"/>
        </a:lnSpc>
        <a:spcBef>
          <a:spcPts val="375"/>
        </a:spcBef>
        <a:buFont typeface="Arial" panose="020B0604020202020204" pitchFamily="34" charset="0"/>
        <a:buChar char="-"/>
        <a:defRPr lang="en-GB" sz="1800" i="1" kern="1200" dirty="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da-DK"/>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2" orient="horz" pos="1027" userDrawn="1">
          <p15:clr>
            <a:srgbClr val="F26B43"/>
          </p15:clr>
        </p15:guide>
        <p15:guide id="13" pos="513" userDrawn="1">
          <p15:clr>
            <a:srgbClr val="F26B43"/>
          </p15:clr>
        </p15:guide>
        <p15:guide id="14" pos="7167" userDrawn="1">
          <p15:clr>
            <a:srgbClr val="F26B43"/>
          </p15:clr>
        </p15:guide>
        <p15:guide id="15" orient="horz" pos="370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billede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215" b="27215"/>
          <a:stretch>
            <a:fillRect/>
          </a:stretch>
        </p:blipFill>
        <p:spPr/>
      </p:pic>
      <p:sp>
        <p:nvSpPr>
          <p:cNvPr id="3" name="Titel 2"/>
          <p:cNvSpPr>
            <a:spLocks noGrp="1"/>
          </p:cNvSpPr>
          <p:nvPr>
            <p:ph type="title"/>
          </p:nvPr>
        </p:nvSpPr>
        <p:spPr>
          <a:xfrm>
            <a:off x="4007767" y="730170"/>
            <a:ext cx="7200801" cy="2366860"/>
          </a:xfrm>
        </p:spPr>
        <p:txBody>
          <a:bodyPr/>
          <a:lstStyle/>
          <a:p>
            <a:r>
              <a:rPr lang="da-DK" dirty="0" smtClean="0">
                <a:solidFill>
                  <a:srgbClr val="CDDEF3"/>
                </a:solidFill>
              </a:rPr>
              <a:t>Partnerskab om Børnene Først</a:t>
            </a:r>
            <a:endParaRPr lang="da-DK" dirty="0">
              <a:solidFill>
                <a:srgbClr val="CDDEF3"/>
              </a:solidFill>
            </a:endParaRPr>
          </a:p>
        </p:txBody>
      </p:sp>
      <p:sp>
        <p:nvSpPr>
          <p:cNvPr id="4" name="Pladsholder til tekst 3"/>
          <p:cNvSpPr>
            <a:spLocks noGrp="1"/>
          </p:cNvSpPr>
          <p:nvPr>
            <p:ph type="body" sz="quarter" idx="13"/>
          </p:nvPr>
        </p:nvSpPr>
        <p:spPr>
          <a:xfrm>
            <a:off x="4007766" y="3164314"/>
            <a:ext cx="7200801" cy="522080"/>
          </a:xfrm>
        </p:spPr>
        <p:txBody>
          <a:bodyPr/>
          <a:lstStyle/>
          <a:p>
            <a:r>
              <a:rPr lang="da-DK" dirty="0" smtClean="0"/>
              <a:t>Anbefalinger om børneinddragelse i sagsbehandlingen  </a:t>
            </a:r>
          </a:p>
          <a:p>
            <a:endParaRPr lang="da-DK" dirty="0"/>
          </a:p>
        </p:txBody>
      </p:sp>
    </p:spTree>
    <p:extLst>
      <p:ext uri="{BB962C8B-B14F-4D97-AF65-F5344CB8AC3E}">
        <p14:creationId xmlns:p14="http://schemas.microsoft.com/office/powerpoint/2010/main" val="3711859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smtClean="0">
                <a:solidFill>
                  <a:srgbClr val="2F526F"/>
                </a:solidFill>
              </a:rPr>
              <a:t>Anbefalingernes opbygning </a:t>
            </a:r>
            <a:endParaRPr lang="da-DK" dirty="0">
              <a:solidFill>
                <a:srgbClr val="2F526F"/>
              </a:solidFill>
            </a:endParaRPr>
          </a:p>
        </p:txBody>
      </p:sp>
      <p:graphicFrame>
        <p:nvGraphicFramePr>
          <p:cNvPr id="9" name="Pladsholder til indhold 8"/>
          <p:cNvGraphicFramePr>
            <a:graphicFrameLocks noGrp="1"/>
          </p:cNvGraphicFramePr>
          <p:nvPr>
            <p:ph idx="1"/>
            <p:extLst>
              <p:ext uri="{D42A27DB-BD31-4B8C-83A1-F6EECF244321}">
                <p14:modId xmlns:p14="http://schemas.microsoft.com/office/powerpoint/2010/main" val="2113518133"/>
              </p:ext>
            </p:extLst>
          </p:nvPr>
        </p:nvGraphicFramePr>
        <p:xfrm>
          <a:off x="838206" y="1988840"/>
          <a:ext cx="10539174" cy="2907639"/>
        </p:xfrm>
        <a:graphic>
          <a:graphicData uri="http://schemas.openxmlformats.org/drawingml/2006/table">
            <a:tbl>
              <a:tblPr firstRow="1" bandRow="1">
                <a:tableStyleId>{912C8C85-51F0-491E-9774-3900AFEF0FD7}</a:tableStyleId>
              </a:tblPr>
              <a:tblGrid>
                <a:gridCol w="1606962">
                  <a:extLst>
                    <a:ext uri="{9D8B030D-6E8A-4147-A177-3AD203B41FA5}">
                      <a16:colId xmlns:a16="http://schemas.microsoft.com/office/drawing/2014/main" val="3533931017"/>
                    </a:ext>
                  </a:extLst>
                </a:gridCol>
                <a:gridCol w="8932212">
                  <a:extLst>
                    <a:ext uri="{9D8B030D-6E8A-4147-A177-3AD203B41FA5}">
                      <a16:colId xmlns:a16="http://schemas.microsoft.com/office/drawing/2014/main" val="117451833"/>
                    </a:ext>
                  </a:extLst>
                </a:gridCol>
              </a:tblGrid>
              <a:tr h="0">
                <a:tc>
                  <a:txBody>
                    <a:bodyPr/>
                    <a:lstStyle/>
                    <a:p>
                      <a:pPr>
                        <a:lnSpc>
                          <a:spcPct val="107000"/>
                        </a:lnSpc>
                        <a:spcAft>
                          <a:spcPts val="800"/>
                        </a:spcAft>
                      </a:pPr>
                      <a:r>
                        <a:rPr lang="da-DK" sz="1500" i="1" dirty="0" smtClean="0">
                          <a:effectLst/>
                        </a:rPr>
                        <a:t>Hvad</a:t>
                      </a:r>
                      <a:endParaRPr lang="da-DK" sz="1500" i="1" dirty="0">
                        <a:effectLst/>
                        <a:latin typeface="Calibri" panose="020F0502020204030204" pitchFamily="34" charset="0"/>
                        <a:ea typeface="Calibri" panose="020F0502020204030204" pitchFamily="34" charset="0"/>
                        <a:cs typeface="Times New Roman" panose="02020603050405020304" pitchFamily="18" charset="0"/>
                      </a:endParaRPr>
                    </a:p>
                  </a:txBody>
                  <a:tcPr marL="76692" marR="76692" marT="36452" marB="36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77B78"/>
                    </a:solidFill>
                  </a:tcPr>
                </a:tc>
                <a:tc>
                  <a:txBody>
                    <a:bodyPr/>
                    <a:lstStyle/>
                    <a:p>
                      <a:pPr>
                        <a:lnSpc>
                          <a:spcPct val="107000"/>
                        </a:lnSpc>
                        <a:spcAft>
                          <a:spcPts val="800"/>
                        </a:spcAft>
                      </a:pPr>
                      <a:r>
                        <a:rPr lang="da-DK" sz="1500" dirty="0">
                          <a:effectLst/>
                        </a:rPr>
                        <a:t>Anbefaling </a:t>
                      </a:r>
                    </a:p>
                    <a:p>
                      <a:pPr>
                        <a:lnSpc>
                          <a:spcPct val="107000"/>
                        </a:lnSpc>
                        <a:spcAft>
                          <a:spcPts val="800"/>
                        </a:spcAft>
                      </a:pPr>
                      <a:r>
                        <a:rPr lang="da-DK" sz="1500" dirty="0">
                          <a:effectLst/>
                        </a:rPr>
                        <a:t>Kort </a:t>
                      </a:r>
                      <a:r>
                        <a:rPr lang="da-DK" sz="1500" dirty="0" smtClean="0">
                          <a:effectLst/>
                        </a:rPr>
                        <a:t>beskrivelse </a:t>
                      </a:r>
                      <a:r>
                        <a:rPr lang="da-DK" sz="1500" dirty="0">
                          <a:effectLst/>
                        </a:rPr>
                        <a:t>af </a:t>
                      </a:r>
                      <a:r>
                        <a:rPr lang="da-DK" sz="1500" dirty="0" smtClean="0">
                          <a:effectLst/>
                        </a:rPr>
                        <a:t>anbefalingen</a:t>
                      </a:r>
                      <a:r>
                        <a:rPr lang="da-DK" sz="1500" baseline="0" dirty="0" smtClean="0">
                          <a:effectLst/>
                        </a:rPr>
                        <a:t> og hvad den handler om</a:t>
                      </a:r>
                      <a:endParaRPr lang="da-D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76692" marR="76692" marT="36452" marB="36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77B78"/>
                    </a:solidFill>
                  </a:tcPr>
                </a:tc>
                <a:extLst>
                  <a:ext uri="{0D108BD9-81ED-4DB2-BD59-A6C34878D82A}">
                    <a16:rowId xmlns:a16="http://schemas.microsoft.com/office/drawing/2014/main" val="3153480397"/>
                  </a:ext>
                </a:extLst>
              </a:tr>
              <a:tr h="1128125">
                <a:tc>
                  <a:txBody>
                    <a:bodyPr/>
                    <a:lstStyle/>
                    <a:p>
                      <a:pPr>
                        <a:lnSpc>
                          <a:spcPct val="107000"/>
                        </a:lnSpc>
                        <a:spcAft>
                          <a:spcPts val="800"/>
                        </a:spcAft>
                      </a:pPr>
                      <a:r>
                        <a:rPr lang="da-DK" sz="1500" i="1" dirty="0">
                          <a:effectLst/>
                        </a:rPr>
                        <a:t>Hvorfor</a:t>
                      </a:r>
                      <a:endParaRPr lang="da-DK" sz="1500" i="1" dirty="0">
                        <a:effectLst/>
                        <a:latin typeface="Calibri" panose="020F0502020204030204" pitchFamily="34" charset="0"/>
                        <a:ea typeface="Calibri" panose="020F0502020204030204" pitchFamily="34" charset="0"/>
                        <a:cs typeface="Times New Roman" panose="02020603050405020304" pitchFamily="18" charset="0"/>
                      </a:endParaRPr>
                    </a:p>
                  </a:txBody>
                  <a:tcPr marL="76692" marR="76692" marT="36452" marB="36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da-DK" sz="1500" dirty="0">
                          <a:effectLst/>
                        </a:rPr>
                        <a:t>Faglig begrundelse</a:t>
                      </a:r>
                    </a:p>
                    <a:p>
                      <a:pPr>
                        <a:lnSpc>
                          <a:spcPct val="107000"/>
                        </a:lnSpc>
                        <a:spcAft>
                          <a:spcPts val="800"/>
                        </a:spcAft>
                      </a:pPr>
                      <a:r>
                        <a:rPr lang="da-DK" sz="1500" dirty="0">
                          <a:effectLst/>
                        </a:rPr>
                        <a:t>Værdier, fagetik eller </a:t>
                      </a:r>
                      <a:r>
                        <a:rPr lang="da-DK" sz="1500" dirty="0" err="1">
                          <a:effectLst/>
                        </a:rPr>
                        <a:t>vidensgrundlag</a:t>
                      </a:r>
                      <a:endParaRPr lang="da-D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76692" marR="76692" marT="36452" marB="36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5436023"/>
                  </a:ext>
                </a:extLst>
              </a:tr>
              <a:tr h="1128125">
                <a:tc>
                  <a:txBody>
                    <a:bodyPr/>
                    <a:lstStyle/>
                    <a:p>
                      <a:pPr>
                        <a:lnSpc>
                          <a:spcPct val="107000"/>
                        </a:lnSpc>
                        <a:spcAft>
                          <a:spcPts val="800"/>
                        </a:spcAft>
                      </a:pPr>
                      <a:r>
                        <a:rPr lang="da-DK" sz="1500" i="1" dirty="0">
                          <a:effectLst/>
                        </a:rPr>
                        <a:t>Hvordan </a:t>
                      </a:r>
                      <a:endParaRPr lang="da-DK" sz="1500" i="1" dirty="0">
                        <a:effectLst/>
                        <a:latin typeface="Calibri" panose="020F0502020204030204" pitchFamily="34" charset="0"/>
                        <a:ea typeface="Calibri" panose="020F0502020204030204" pitchFamily="34" charset="0"/>
                        <a:cs typeface="Times New Roman" panose="02020603050405020304" pitchFamily="18" charset="0"/>
                      </a:endParaRPr>
                    </a:p>
                  </a:txBody>
                  <a:tcPr marL="76692" marR="76692" marT="36452" marB="36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da-DK" sz="1500" dirty="0" smtClean="0">
                          <a:effectLst/>
                        </a:rPr>
                        <a:t>Praksisbeskrivelser</a:t>
                      </a:r>
                    </a:p>
                    <a:p>
                      <a:pPr>
                        <a:lnSpc>
                          <a:spcPct val="107000"/>
                        </a:lnSpc>
                        <a:spcAft>
                          <a:spcPts val="800"/>
                        </a:spcAft>
                      </a:pPr>
                      <a:r>
                        <a:rPr lang="da-DK" sz="1500" dirty="0" smtClean="0">
                          <a:effectLst/>
                        </a:rPr>
                        <a:t>Eksempel</a:t>
                      </a:r>
                      <a:r>
                        <a:rPr lang="da-DK" sz="1500" baseline="0" dirty="0" smtClean="0">
                          <a:effectLst/>
                        </a:rPr>
                        <a:t> på hvordan anbefalingen kan omsættes i praksis</a:t>
                      </a:r>
                      <a:endParaRPr lang="da-DK" sz="1500" dirty="0">
                        <a:effectLst/>
                      </a:endParaRPr>
                    </a:p>
                  </a:txBody>
                  <a:tcPr marL="76692" marR="76692" marT="36452" marB="36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9074618"/>
                  </a:ext>
                </a:extLst>
              </a:tr>
            </a:tbl>
          </a:graphicData>
        </a:graphic>
      </p:graphicFrame>
      <p:sp>
        <p:nvSpPr>
          <p:cNvPr id="3" name="Pladsholder til sidefod 2"/>
          <p:cNvSpPr>
            <a:spLocks noGrp="1"/>
          </p:cNvSpPr>
          <p:nvPr>
            <p:ph type="ftr" sz="quarter" idx="3"/>
          </p:nvPr>
        </p:nvSpPr>
        <p:spPr/>
        <p:txBody>
          <a:bodyPr/>
          <a:lstStyle/>
          <a:p>
            <a:r>
              <a:rPr lang="da-DK"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10</a:t>
            </a:fld>
            <a:endParaRPr lang="da-DK" dirty="0"/>
          </a:p>
        </p:txBody>
      </p:sp>
    </p:spTree>
    <p:extLst>
      <p:ext uri="{BB962C8B-B14F-4D97-AF65-F5344CB8AC3E}">
        <p14:creationId xmlns:p14="http://schemas.microsoft.com/office/powerpoint/2010/main" val="2011583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4"/>
          </p:nvPr>
        </p:nvSpPr>
        <p:spPr>
          <a:xfrm>
            <a:off x="9208800" y="6418470"/>
            <a:ext cx="2167136" cy="106873"/>
          </a:xfrm>
        </p:spPr>
        <p:txBody>
          <a:bodyPr/>
          <a:lstStyle/>
          <a:p>
            <a:r>
              <a:rPr lang="da-DK" dirty="0" smtClean="0"/>
              <a:t>Side </a:t>
            </a:r>
            <a:fld id="{1C4DB2EE-0873-4EBD-BD17-6A767A2B9A33}" type="slidenum">
              <a:rPr lang="da-DK" smtClean="0"/>
              <a:pPr/>
              <a:t>11</a:t>
            </a:fld>
            <a:endParaRPr lang="da-DK" dirty="0"/>
          </a:p>
        </p:txBody>
      </p:sp>
      <p:sp>
        <p:nvSpPr>
          <p:cNvPr id="5" name="Pladsholder til sidefod 4"/>
          <p:cNvSpPr>
            <a:spLocks noGrp="1"/>
          </p:cNvSpPr>
          <p:nvPr>
            <p:ph type="ftr" sz="quarter" idx="3"/>
          </p:nvPr>
        </p:nvSpPr>
        <p:spPr/>
        <p:txBody>
          <a:bodyPr/>
          <a:lstStyle/>
          <a:p>
            <a:r>
              <a:rPr lang="da-DK" smtClean="0"/>
              <a:t>Anbefalinger til børneinddragelse i sagsbehandlingen</a:t>
            </a:r>
            <a:endParaRPr lang="da-DK" dirty="0"/>
          </a:p>
        </p:txBody>
      </p:sp>
      <p:sp>
        <p:nvSpPr>
          <p:cNvPr id="9" name="Pladsholder til indhold 8"/>
          <p:cNvSpPr>
            <a:spLocks noGrp="1"/>
          </p:cNvSpPr>
          <p:nvPr>
            <p:ph idx="1"/>
          </p:nvPr>
        </p:nvSpPr>
        <p:spPr>
          <a:xfrm>
            <a:off x="839416" y="1772816"/>
            <a:ext cx="6192687" cy="4572507"/>
          </a:xfrm>
        </p:spPr>
        <p:txBody>
          <a:bodyPr>
            <a:normAutofit/>
          </a:bodyPr>
          <a:lstStyle/>
          <a:p>
            <a:pPr marL="285750" indent="-285750">
              <a:buFont typeface="Wingdings" panose="05000000000000000000" pitchFamily="2" charset="2"/>
              <a:buChar char="Ø"/>
            </a:pPr>
            <a:r>
              <a:rPr lang="da-DK" sz="1600" dirty="0"/>
              <a:t>Et fælles børnesyn på tværs af det samlede børne- og </a:t>
            </a:r>
            <a:r>
              <a:rPr lang="da-DK" sz="1600" dirty="0" smtClean="0"/>
              <a:t>ungeområde i kommunen.</a:t>
            </a:r>
            <a:endParaRPr lang="da-DK" sz="1600" dirty="0"/>
          </a:p>
          <a:p>
            <a:pPr marL="285750" indent="-285750">
              <a:buFont typeface="Wingdings" panose="05000000000000000000" pitchFamily="2" charset="2"/>
              <a:buChar char="Ø"/>
            </a:pPr>
            <a:r>
              <a:rPr lang="da-DK" sz="1600" dirty="0"/>
              <a:t>Etablering af organisatoriske rammer, der understøtter inddragelse af barnet eller den unge i egen </a:t>
            </a:r>
            <a:r>
              <a:rPr lang="da-DK" sz="1600" dirty="0" smtClean="0"/>
              <a:t>sag.</a:t>
            </a:r>
            <a:endParaRPr lang="da-DK" sz="1600" dirty="0"/>
          </a:p>
          <a:p>
            <a:pPr marL="285750" indent="-285750">
              <a:buFont typeface="Wingdings" panose="05000000000000000000" pitchFamily="2" charset="2"/>
              <a:buChar char="Ø"/>
            </a:pPr>
            <a:r>
              <a:rPr lang="da-DK" sz="1600" dirty="0"/>
              <a:t>Tydelig ramme og løbende dialog med barnet eller den unge om </a:t>
            </a:r>
            <a:r>
              <a:rPr lang="da-DK" sz="1600" dirty="0" smtClean="0"/>
              <a:t>inddragelse.</a:t>
            </a:r>
            <a:endParaRPr lang="da-DK" sz="1600" dirty="0"/>
          </a:p>
          <a:p>
            <a:pPr marL="285750" indent="-285750">
              <a:buFont typeface="Wingdings" panose="05000000000000000000" pitchFamily="2" charset="2"/>
              <a:buChar char="Ø"/>
            </a:pPr>
            <a:r>
              <a:rPr lang="da-DK" sz="1600" dirty="0"/>
              <a:t>Opbygning af en tillidsfuld relation mellem barn eller ung og </a:t>
            </a:r>
            <a:r>
              <a:rPr lang="da-DK" sz="1600" dirty="0" smtClean="0"/>
              <a:t>rådgiver.</a:t>
            </a:r>
            <a:endParaRPr lang="da-DK" sz="1600" dirty="0"/>
          </a:p>
          <a:p>
            <a:pPr marL="285750" indent="-285750">
              <a:buFont typeface="Wingdings" panose="05000000000000000000" pitchFamily="2" charset="2"/>
              <a:buChar char="Ø"/>
            </a:pPr>
            <a:r>
              <a:rPr lang="da-DK" sz="1600" dirty="0"/>
              <a:t>Tilpasning af kommunikationsformer til det enkelte barn eller den enkelte </a:t>
            </a:r>
            <a:r>
              <a:rPr lang="da-DK" sz="1600" dirty="0" smtClean="0"/>
              <a:t>unge.</a:t>
            </a:r>
            <a:endParaRPr lang="da-DK" sz="1600" dirty="0"/>
          </a:p>
          <a:p>
            <a:pPr marL="285750" indent="-285750">
              <a:buFont typeface="Wingdings" panose="05000000000000000000" pitchFamily="2" charset="2"/>
              <a:buChar char="Ø"/>
            </a:pPr>
            <a:r>
              <a:rPr lang="da-DK" sz="1600" dirty="0"/>
              <a:t>Involvering af forældre og netværk i afdækningen af barnets eller den unges </a:t>
            </a:r>
            <a:r>
              <a:rPr lang="da-DK" sz="1600" dirty="0" smtClean="0"/>
              <a:t>perspektiv.</a:t>
            </a:r>
            <a:endParaRPr lang="da-DK" sz="1600" dirty="0"/>
          </a:p>
          <a:p>
            <a:pPr marL="285750" indent="-285750">
              <a:buFont typeface="Wingdings" panose="05000000000000000000" pitchFamily="2" charset="2"/>
              <a:buChar char="Ø"/>
            </a:pPr>
            <a:r>
              <a:rPr lang="da-DK" sz="1600" dirty="0"/>
              <a:t>Inddragelse af barnets eller den unges perspektiver i beslutninger og iværksættelse af passende </a:t>
            </a:r>
            <a:r>
              <a:rPr lang="da-DK" sz="1600" dirty="0" smtClean="0"/>
              <a:t>tiltag.</a:t>
            </a:r>
            <a:endParaRPr lang="da-DK" sz="1600" dirty="0"/>
          </a:p>
          <a:p>
            <a:pPr marL="285750" indent="-285750">
              <a:buFont typeface="Wingdings" panose="05000000000000000000" pitchFamily="2" charset="2"/>
              <a:buChar char="Ø"/>
            </a:pPr>
            <a:endParaRPr lang="da-DK" dirty="0"/>
          </a:p>
        </p:txBody>
      </p:sp>
      <p:sp>
        <p:nvSpPr>
          <p:cNvPr id="2" name="Titel 1"/>
          <p:cNvSpPr>
            <a:spLocks noGrp="1"/>
          </p:cNvSpPr>
          <p:nvPr>
            <p:ph type="title"/>
          </p:nvPr>
        </p:nvSpPr>
        <p:spPr>
          <a:xfrm>
            <a:off x="407368" y="928358"/>
            <a:ext cx="11305256" cy="612070"/>
          </a:xfrm>
        </p:spPr>
        <p:txBody>
          <a:bodyPr/>
          <a:lstStyle/>
          <a:p>
            <a:r>
              <a:rPr lang="da-DK" dirty="0" smtClean="0">
                <a:solidFill>
                  <a:srgbClr val="2F526F"/>
                </a:solidFill>
              </a:rPr>
              <a:t>De syv anbefalinger om børneinddragelse i sagsbehandlingen </a:t>
            </a:r>
            <a:endParaRPr lang="da-DK" dirty="0">
              <a:solidFill>
                <a:srgbClr val="2F526F"/>
              </a:solidFill>
            </a:endParaRPr>
          </a:p>
        </p:txBody>
      </p:sp>
      <p:sp>
        <p:nvSpPr>
          <p:cNvPr id="7" name="Pladsholder til indhold 1"/>
          <p:cNvSpPr txBox="1">
            <a:spLocks/>
          </p:cNvSpPr>
          <p:nvPr/>
        </p:nvSpPr>
        <p:spPr>
          <a:xfrm>
            <a:off x="838206" y="1628780"/>
            <a:ext cx="5114988" cy="4392508"/>
          </a:xfrm>
          <a:prstGeom prst="rect">
            <a:avLst/>
          </a:prstGeom>
        </p:spPr>
        <p:txBody>
          <a:bodyPr/>
          <a:lstStyle>
            <a:lvl1pPr marL="179996" indent="-179996" algn="l" defTabSz="685783" rtl="0" eaLnBrk="1" latinLnBrk="0" hangingPunct="1">
              <a:lnSpc>
                <a:spcPct val="100000"/>
              </a:lnSpc>
              <a:spcBef>
                <a:spcPts val="751"/>
              </a:spcBef>
              <a:buFont typeface="Arial" panose="020B0604020202020204" pitchFamily="34" charset="0"/>
              <a:buChar char="•"/>
              <a:defRPr lang="da-DK" sz="1800" kern="1200" dirty="0">
                <a:solidFill>
                  <a:schemeClr val="tx1"/>
                </a:solidFill>
                <a:latin typeface="+mn-lt"/>
                <a:ea typeface="+mn-ea"/>
                <a:cs typeface="+mn-cs"/>
              </a:defRPr>
            </a:lvl1pPr>
            <a:lvl2pPr marL="359991"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2pPr>
            <a:lvl3pPr marL="539987"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3pPr>
            <a:lvl4pPr marL="719982"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4pPr>
            <a:lvl5pPr marL="899978" indent="-179996" algn="l" defTabSz="685783" rtl="0" eaLnBrk="1" latinLnBrk="0" hangingPunct="1">
              <a:lnSpc>
                <a:spcPct val="100000"/>
              </a:lnSpc>
              <a:spcBef>
                <a:spcPts val="375"/>
              </a:spcBef>
              <a:buFont typeface="Arial" panose="020B0604020202020204" pitchFamily="34" charset="0"/>
              <a:buChar char="-"/>
              <a:defRPr lang="en-GB" sz="1800" i="1" kern="1200" dirty="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da-DK"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124744"/>
            <a:ext cx="5557702" cy="5948723"/>
          </a:xfrm>
          <a:prstGeom prst="rect">
            <a:avLst/>
          </a:prstGeom>
        </p:spPr>
      </p:pic>
    </p:spTree>
    <p:extLst>
      <p:ext uri="{BB962C8B-B14F-4D97-AF65-F5344CB8AC3E}">
        <p14:creationId xmlns:p14="http://schemas.microsoft.com/office/powerpoint/2010/main" val="904595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9736" y="2564904"/>
            <a:ext cx="7848872" cy="1746195"/>
          </a:xfrm>
        </p:spPr>
        <p:txBody>
          <a:bodyPr/>
          <a:lstStyle/>
          <a:p>
            <a:r>
              <a:rPr lang="da-DK" b="1" dirty="0">
                <a:solidFill>
                  <a:schemeClr val="accent2"/>
                </a:solidFill>
              </a:rPr>
              <a:t>Præsentation af anbefalingerne</a:t>
            </a:r>
          </a:p>
        </p:txBody>
      </p:sp>
    </p:spTree>
    <p:extLst>
      <p:ext uri="{BB962C8B-B14F-4D97-AF65-F5344CB8AC3E}">
        <p14:creationId xmlns:p14="http://schemas.microsoft.com/office/powerpoint/2010/main" val="1274588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838206" y="2996951"/>
            <a:ext cx="5112568" cy="3528392"/>
          </a:xfrm>
        </p:spPr>
        <p:txBody>
          <a:bodyPr>
            <a:normAutofit/>
          </a:bodyPr>
          <a:lstStyle/>
          <a:p>
            <a:r>
              <a:rPr lang="da-DK" b="1" dirty="0"/>
              <a:t>Faglig begrundelse</a:t>
            </a:r>
          </a:p>
          <a:p>
            <a:r>
              <a:rPr lang="da-DK" dirty="0"/>
              <a:t>Et fælles </a:t>
            </a:r>
            <a:r>
              <a:rPr lang="da-DK" dirty="0" smtClean="0"/>
              <a:t>tværgående børnesyn kan</a:t>
            </a:r>
            <a:r>
              <a:rPr lang="da-DK" dirty="0"/>
              <a:t>:</a:t>
            </a:r>
          </a:p>
          <a:p>
            <a:pPr marL="285750" indent="-285750">
              <a:buFont typeface="Wingdings" panose="05000000000000000000" pitchFamily="2" charset="2"/>
              <a:buChar char="Ø"/>
            </a:pPr>
            <a:r>
              <a:rPr lang="da-DK" dirty="0"/>
              <a:t>Skabe fælles klarhed over formålet med </a:t>
            </a:r>
            <a:r>
              <a:rPr lang="da-DK" dirty="0" smtClean="0"/>
              <a:t>inddragelse.</a:t>
            </a:r>
            <a:endParaRPr lang="da-DK" dirty="0"/>
          </a:p>
          <a:p>
            <a:pPr marL="285750" indent="-285750">
              <a:buFont typeface="Wingdings" panose="05000000000000000000" pitchFamily="2" charset="2"/>
              <a:buChar char="Ø"/>
            </a:pPr>
            <a:r>
              <a:rPr lang="da-DK" dirty="0"/>
              <a:t>Sætte en værdimæssig og strategisk rettesnor for god praksis for </a:t>
            </a:r>
            <a:r>
              <a:rPr lang="da-DK" dirty="0" smtClean="0"/>
              <a:t>inddragelse.</a:t>
            </a:r>
            <a:endParaRPr lang="da-DK" dirty="0"/>
          </a:p>
          <a:p>
            <a:pPr marL="285750" indent="-285750">
              <a:buFont typeface="Wingdings" panose="05000000000000000000" pitchFamily="2" charset="2"/>
              <a:buChar char="Ø"/>
            </a:pPr>
            <a:r>
              <a:rPr lang="da-DK" dirty="0"/>
              <a:t>Understøtte tværfagligt </a:t>
            </a:r>
            <a:r>
              <a:rPr lang="da-DK" dirty="0" smtClean="0"/>
              <a:t>samarbejde. </a:t>
            </a:r>
            <a:endParaRPr lang="da-DK" dirty="0"/>
          </a:p>
          <a:p>
            <a:pPr marL="285750" indent="-285750">
              <a:buFont typeface="Wingdings" panose="05000000000000000000" pitchFamily="2" charset="2"/>
              <a:buChar char="Ø"/>
            </a:pPr>
            <a:r>
              <a:rPr lang="da-DK" dirty="0"/>
              <a:t>Understøtte, at alle børn, som kommunen er i kontakt med, bliver mødt med samme tilgang og forståelse af, hvordan de kan få indflydelse på forhold i eget liv. </a:t>
            </a:r>
          </a:p>
        </p:txBody>
      </p:sp>
      <p:sp>
        <p:nvSpPr>
          <p:cNvPr id="3" name="Pladsholder til sidefod 2"/>
          <p:cNvSpPr>
            <a:spLocks noGrp="1"/>
          </p:cNvSpPr>
          <p:nvPr>
            <p:ph type="ftr" sz="quarter" idx="3"/>
          </p:nvPr>
        </p:nvSpPr>
        <p:spPr/>
        <p:txBody>
          <a:bodyPr/>
          <a:lstStyle/>
          <a:p>
            <a:r>
              <a:rPr lang="da-DK"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13</a:t>
            </a:fld>
            <a:endParaRPr lang="da-DK" dirty="0"/>
          </a:p>
        </p:txBody>
      </p:sp>
      <p:sp>
        <p:nvSpPr>
          <p:cNvPr id="5" name="Pladsholder til indhold 4"/>
          <p:cNvSpPr>
            <a:spLocks noGrp="1"/>
          </p:cNvSpPr>
          <p:nvPr>
            <p:ph idx="10"/>
          </p:nvPr>
        </p:nvSpPr>
        <p:spPr>
          <a:xfrm>
            <a:off x="6262489" y="2996951"/>
            <a:ext cx="5112568" cy="3421518"/>
          </a:xfrm>
        </p:spPr>
        <p:txBody>
          <a:bodyPr>
            <a:normAutofit/>
          </a:bodyPr>
          <a:lstStyle/>
          <a:p>
            <a:r>
              <a:rPr lang="da-DK" b="1" dirty="0"/>
              <a:t>Hvad betyder det for praksis? </a:t>
            </a:r>
            <a:endParaRPr lang="da-DK" b="1" dirty="0" smtClean="0"/>
          </a:p>
          <a:p>
            <a:r>
              <a:rPr lang="da-DK" dirty="0"/>
              <a:t>Arbejdet med et fælles tværgående børnesyn kan med fordel:</a:t>
            </a:r>
          </a:p>
          <a:p>
            <a:pPr marL="342900" indent="-342900">
              <a:buFont typeface="Wingdings" panose="05000000000000000000" pitchFamily="2" charset="2"/>
              <a:buChar char="Ø"/>
            </a:pPr>
            <a:r>
              <a:rPr lang="da-DK" dirty="0"/>
              <a:t>Tage udgangspunkt i viden om et tidssvarende børnesyn, lovgivning samt i lokale politikker og </a:t>
            </a:r>
            <a:r>
              <a:rPr lang="da-DK" dirty="0" smtClean="0"/>
              <a:t>strategier.</a:t>
            </a:r>
            <a:endParaRPr lang="da-DK" dirty="0"/>
          </a:p>
          <a:p>
            <a:pPr marL="342900" indent="-342900">
              <a:buFont typeface="Wingdings" panose="05000000000000000000" pitchFamily="2" charset="2"/>
              <a:buChar char="Ø"/>
            </a:pPr>
            <a:r>
              <a:rPr lang="da-DK" dirty="0"/>
              <a:t>Ske i forbindelse med kommunens udarbejdelse eller opdatering af en sammenhængende børnepolitik på tværs af special- og </a:t>
            </a:r>
            <a:r>
              <a:rPr lang="da-DK" dirty="0" smtClean="0"/>
              <a:t>almenområdet.</a:t>
            </a:r>
            <a:endParaRPr lang="da-DK" dirty="0"/>
          </a:p>
          <a:p>
            <a:pPr marL="342900" indent="-342900">
              <a:buFont typeface="Wingdings" panose="05000000000000000000" pitchFamily="2" charset="2"/>
              <a:buChar char="Ø"/>
            </a:pPr>
            <a:r>
              <a:rPr lang="da-DK" dirty="0"/>
              <a:t>Være </a:t>
            </a:r>
            <a:r>
              <a:rPr lang="da-DK" dirty="0" smtClean="0"/>
              <a:t>ledelsesmæssigt og strategisk forankret og skal implementeres på tværs af områder.</a:t>
            </a:r>
            <a:endParaRPr lang="da-DK" dirty="0"/>
          </a:p>
        </p:txBody>
      </p:sp>
      <p:sp>
        <p:nvSpPr>
          <p:cNvPr id="6" name="Titel 5"/>
          <p:cNvSpPr>
            <a:spLocks noGrp="1"/>
          </p:cNvSpPr>
          <p:nvPr>
            <p:ph type="title"/>
          </p:nvPr>
        </p:nvSpPr>
        <p:spPr>
          <a:xfrm>
            <a:off x="838206" y="908720"/>
            <a:ext cx="10082330" cy="612070"/>
          </a:xfrm>
        </p:spPr>
        <p:txBody>
          <a:bodyPr/>
          <a:lstStyle/>
          <a:p>
            <a:r>
              <a:rPr lang="da-DK" sz="2400" dirty="0" smtClean="0">
                <a:solidFill>
                  <a:srgbClr val="2F526F"/>
                </a:solidFill>
              </a:rPr>
              <a:t>Et </a:t>
            </a:r>
            <a:r>
              <a:rPr lang="da-DK" sz="2400" dirty="0">
                <a:solidFill>
                  <a:srgbClr val="2F526F"/>
                </a:solidFill>
              </a:rPr>
              <a:t>fælles børnesyn på tværs af det samlede børne- og ungeområde i kommunen </a:t>
            </a:r>
            <a:endParaRPr lang="da-DK" sz="2400" dirty="0"/>
          </a:p>
        </p:txBody>
      </p:sp>
      <p:sp>
        <p:nvSpPr>
          <p:cNvPr id="7" name="Afrundet rektangel 6"/>
          <p:cNvSpPr/>
          <p:nvPr/>
        </p:nvSpPr>
        <p:spPr>
          <a:xfrm>
            <a:off x="853799" y="1776863"/>
            <a:ext cx="10521258" cy="1034039"/>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da-DK" sz="1600" b="1" dirty="0"/>
              <a:t>Det anbefales, at I: </a:t>
            </a:r>
          </a:p>
          <a:p>
            <a:r>
              <a:rPr lang="da-DK" sz="1600" dirty="0" smtClean="0"/>
              <a:t>Arbejder </a:t>
            </a:r>
            <a:r>
              <a:rPr lang="da-DK" sz="1600" dirty="0"/>
              <a:t>med at udvikle et fælles tidssvarende børnesyn på tværs i organisationen, så børnesynet bliver rettesnor for en fælles praksis for børneinddragelse. </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000" y="108000"/>
            <a:ext cx="1440000" cy="1440000"/>
          </a:xfrm>
          <a:prstGeom prst="rect">
            <a:avLst/>
          </a:prstGeom>
        </p:spPr>
      </p:pic>
    </p:spTree>
    <p:extLst>
      <p:ext uri="{BB962C8B-B14F-4D97-AF65-F5344CB8AC3E}">
        <p14:creationId xmlns:p14="http://schemas.microsoft.com/office/powerpoint/2010/main" val="1352375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000" y="108000"/>
            <a:ext cx="1440000" cy="1440000"/>
          </a:xfrm>
          <a:prstGeom prst="rect">
            <a:avLst/>
          </a:prstGeom>
        </p:spPr>
      </p:pic>
      <p:sp>
        <p:nvSpPr>
          <p:cNvPr id="2" name="Pladsholder til indhold 1"/>
          <p:cNvSpPr>
            <a:spLocks noGrp="1"/>
          </p:cNvSpPr>
          <p:nvPr>
            <p:ph idx="1"/>
          </p:nvPr>
        </p:nvSpPr>
        <p:spPr>
          <a:xfrm>
            <a:off x="838206" y="2996951"/>
            <a:ext cx="5112568" cy="3528392"/>
          </a:xfrm>
        </p:spPr>
        <p:txBody>
          <a:bodyPr>
            <a:normAutofit/>
          </a:bodyPr>
          <a:lstStyle/>
          <a:p>
            <a:r>
              <a:rPr lang="da-DK" b="1" dirty="0"/>
              <a:t>Faglig begrundelse</a:t>
            </a:r>
          </a:p>
          <a:p>
            <a:r>
              <a:rPr lang="da-DK" dirty="0" smtClean="0"/>
              <a:t>De organisatoriske rammer kan:</a:t>
            </a:r>
          </a:p>
          <a:p>
            <a:pPr marL="285750" indent="-285750">
              <a:buFont typeface="Wingdings" panose="05000000000000000000" pitchFamily="2" charset="2"/>
              <a:buChar char="Ø"/>
            </a:pPr>
            <a:r>
              <a:rPr lang="da-DK" dirty="0" smtClean="0"/>
              <a:t>Kræve justering af eksisterende eller nye arbejdsgange og metoder. </a:t>
            </a:r>
          </a:p>
          <a:p>
            <a:pPr marL="285750" indent="-285750">
              <a:buFont typeface="Wingdings" panose="05000000000000000000" pitchFamily="2" charset="2"/>
              <a:buChar char="Ø"/>
            </a:pPr>
            <a:r>
              <a:rPr lang="da-DK" dirty="0" smtClean="0"/>
              <a:t>Sætte retning for arbejdet med børneinddragelse.</a:t>
            </a:r>
          </a:p>
          <a:p>
            <a:pPr marL="285750" indent="-285750">
              <a:buFont typeface="Wingdings" panose="05000000000000000000" pitchFamily="2" charset="2"/>
              <a:buChar char="Ø"/>
            </a:pPr>
            <a:r>
              <a:rPr lang="da-DK" dirty="0" smtClean="0"/>
              <a:t>Understøtte, at inddragelsen kan tilpasses det enkelte barn eller den enkelte unge. </a:t>
            </a:r>
          </a:p>
          <a:p>
            <a:pPr marL="285750" indent="-285750">
              <a:buFont typeface="Wingdings" panose="05000000000000000000" pitchFamily="2" charset="2"/>
              <a:buChar char="Ø"/>
            </a:pPr>
            <a:r>
              <a:rPr lang="da-DK" dirty="0"/>
              <a:t>U</a:t>
            </a:r>
            <a:r>
              <a:rPr lang="da-DK" dirty="0" smtClean="0"/>
              <a:t>nderstøtte systematik</a:t>
            </a:r>
            <a:r>
              <a:rPr lang="da-DK" dirty="0"/>
              <a:t>, ensartethed, læring og høj faglighed i </a:t>
            </a:r>
            <a:r>
              <a:rPr lang="da-DK" dirty="0" smtClean="0"/>
              <a:t>inddragelsen af børn og unge. </a:t>
            </a:r>
            <a:endParaRPr lang="da-DK" dirty="0"/>
          </a:p>
          <a:p>
            <a:pPr marL="285750" indent="-285750">
              <a:buFont typeface="Wingdings" panose="05000000000000000000" pitchFamily="2" charset="2"/>
              <a:buChar char="Ø"/>
            </a:pPr>
            <a:endParaRPr lang="da-DK" dirty="0" smtClean="0"/>
          </a:p>
          <a:p>
            <a:pPr marL="285750" indent="-285750">
              <a:buFont typeface="Wingdings" panose="05000000000000000000" pitchFamily="2" charset="2"/>
              <a:buChar char="Ø"/>
            </a:pPr>
            <a:endParaRPr lang="da-DK" dirty="0"/>
          </a:p>
        </p:txBody>
      </p:sp>
      <p:sp>
        <p:nvSpPr>
          <p:cNvPr id="3" name="Pladsholder til sidefod 2"/>
          <p:cNvSpPr>
            <a:spLocks noGrp="1"/>
          </p:cNvSpPr>
          <p:nvPr>
            <p:ph type="ftr" sz="quarter" idx="3"/>
          </p:nvPr>
        </p:nvSpPr>
        <p:spPr/>
        <p:txBody>
          <a:bodyPr/>
          <a:lstStyle/>
          <a:p>
            <a:r>
              <a:rPr lang="da-DK"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14</a:t>
            </a:fld>
            <a:endParaRPr lang="da-DK" dirty="0"/>
          </a:p>
        </p:txBody>
      </p:sp>
      <p:sp>
        <p:nvSpPr>
          <p:cNvPr id="5" name="Pladsholder til indhold 4"/>
          <p:cNvSpPr>
            <a:spLocks noGrp="1"/>
          </p:cNvSpPr>
          <p:nvPr>
            <p:ph idx="10"/>
          </p:nvPr>
        </p:nvSpPr>
        <p:spPr>
          <a:xfrm>
            <a:off x="6262489" y="2996951"/>
            <a:ext cx="5112568" cy="3421518"/>
          </a:xfrm>
        </p:spPr>
        <p:txBody>
          <a:bodyPr>
            <a:normAutofit/>
          </a:bodyPr>
          <a:lstStyle/>
          <a:p>
            <a:r>
              <a:rPr lang="da-DK" b="1" dirty="0"/>
              <a:t>Hvad betyder det for praksis? </a:t>
            </a:r>
            <a:endParaRPr lang="da-DK" b="1" dirty="0" smtClean="0"/>
          </a:p>
          <a:p>
            <a:r>
              <a:rPr lang="da-DK" dirty="0" smtClean="0"/>
              <a:t>I arbejdet med de organisatoriske rammer kan ledelsen:</a:t>
            </a:r>
          </a:p>
          <a:p>
            <a:pPr marL="285750" indent="-285750">
              <a:buFont typeface="Wingdings" panose="05000000000000000000" pitchFamily="2" charset="2"/>
              <a:buChar char="Ø"/>
            </a:pPr>
            <a:r>
              <a:rPr lang="da-DK" dirty="0" smtClean="0"/>
              <a:t>Understøtte et fagligt læringsmiljø.</a:t>
            </a:r>
          </a:p>
          <a:p>
            <a:pPr marL="285750" indent="-285750">
              <a:buFont typeface="Wingdings" panose="05000000000000000000" pitchFamily="2" charset="2"/>
              <a:buChar char="Ø"/>
            </a:pPr>
            <a:r>
              <a:rPr lang="da-DK" dirty="0" smtClean="0"/>
              <a:t>Skabe arbejdsgange, hvor der er fokus på at styrke barnets eller den unges rolle som aktør i egen sag.</a:t>
            </a:r>
          </a:p>
          <a:p>
            <a:pPr marL="285750" indent="-285750">
              <a:buFont typeface="Wingdings" panose="05000000000000000000" pitchFamily="2" charset="2"/>
              <a:buChar char="Ø"/>
            </a:pPr>
            <a:r>
              <a:rPr lang="da-DK" dirty="0" smtClean="0"/>
              <a:t>Understøtte rådgivernes arbejde med inddragelse af børn og unge gennem kompetenceudvikling, supervision og sparring. </a:t>
            </a:r>
          </a:p>
          <a:p>
            <a:pPr marL="285750" indent="-285750">
              <a:buFont typeface="Wingdings" panose="05000000000000000000" pitchFamily="2" charset="2"/>
              <a:buChar char="Ø"/>
            </a:pPr>
            <a:r>
              <a:rPr lang="da-DK" dirty="0" smtClean="0"/>
              <a:t>Gennem struktureret ledelsestilsyn sikre en fælles faglig forståelse og tilgang til børneinddragelse. </a:t>
            </a:r>
            <a:endParaRPr lang="da-DK" dirty="0"/>
          </a:p>
        </p:txBody>
      </p:sp>
      <p:sp>
        <p:nvSpPr>
          <p:cNvPr id="6" name="Titel 5"/>
          <p:cNvSpPr>
            <a:spLocks noGrp="1"/>
          </p:cNvSpPr>
          <p:nvPr>
            <p:ph type="title"/>
          </p:nvPr>
        </p:nvSpPr>
        <p:spPr>
          <a:xfrm>
            <a:off x="838206" y="908720"/>
            <a:ext cx="9866306" cy="612070"/>
          </a:xfrm>
        </p:spPr>
        <p:txBody>
          <a:bodyPr/>
          <a:lstStyle/>
          <a:p>
            <a:r>
              <a:rPr lang="da-DK" sz="2400" dirty="0" smtClean="0">
                <a:solidFill>
                  <a:srgbClr val="2F526F"/>
                </a:solidFill>
              </a:rPr>
              <a:t>Etablering </a:t>
            </a:r>
            <a:r>
              <a:rPr lang="da-DK" sz="2400" dirty="0">
                <a:solidFill>
                  <a:srgbClr val="2F526F"/>
                </a:solidFill>
              </a:rPr>
              <a:t>af organisatoriske rammer, der understøtter inddragelse af barnet eller den unge i egen sag </a:t>
            </a:r>
            <a:endParaRPr lang="da-DK" sz="2400" dirty="0"/>
          </a:p>
        </p:txBody>
      </p:sp>
      <p:sp>
        <p:nvSpPr>
          <p:cNvPr id="7" name="Afrundet rektangel 6"/>
          <p:cNvSpPr/>
          <p:nvPr/>
        </p:nvSpPr>
        <p:spPr>
          <a:xfrm>
            <a:off x="853799" y="1776863"/>
            <a:ext cx="10521258" cy="1096835"/>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da-DK" sz="1600" b="1" dirty="0">
                <a:solidFill>
                  <a:schemeClr val="bg1"/>
                </a:solidFill>
              </a:rPr>
              <a:t>Det anbefales, at I:</a:t>
            </a:r>
          </a:p>
          <a:p>
            <a:r>
              <a:rPr lang="da-DK" sz="1600" dirty="0" smtClean="0">
                <a:solidFill>
                  <a:schemeClr val="bg1"/>
                </a:solidFill>
              </a:rPr>
              <a:t>Etablerer </a:t>
            </a:r>
            <a:r>
              <a:rPr lang="da-DK" sz="1600" dirty="0">
                <a:solidFill>
                  <a:schemeClr val="bg1"/>
                </a:solidFill>
              </a:rPr>
              <a:t>organisatoriske rammer, som understøtter, at rådgiverne har kompetencer til og kan arbejde fleksibelt med inddragelsen af barnet eller den unge i egen sag, så inddragelsen sker løbende, systematisk og med høj faglighed fra start til slut i sagsforløbet. </a:t>
            </a:r>
          </a:p>
        </p:txBody>
      </p:sp>
    </p:spTree>
    <p:extLst>
      <p:ext uri="{BB962C8B-B14F-4D97-AF65-F5344CB8AC3E}">
        <p14:creationId xmlns:p14="http://schemas.microsoft.com/office/powerpoint/2010/main" val="1676783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838206" y="2996951"/>
            <a:ext cx="5112568" cy="3528392"/>
          </a:xfrm>
        </p:spPr>
        <p:txBody>
          <a:bodyPr>
            <a:normAutofit/>
          </a:bodyPr>
          <a:lstStyle/>
          <a:p>
            <a:r>
              <a:rPr lang="da-DK" b="1" dirty="0"/>
              <a:t>Faglig begrundelse</a:t>
            </a:r>
          </a:p>
          <a:p>
            <a:r>
              <a:rPr lang="da-DK" dirty="0" smtClean="0"/>
              <a:t>En tydelig ramme og løbende dialog kan:</a:t>
            </a:r>
          </a:p>
          <a:p>
            <a:pPr marL="285750" indent="-285750">
              <a:buFont typeface="Wingdings" panose="05000000000000000000" pitchFamily="2" charset="2"/>
              <a:buChar char="Ø"/>
            </a:pPr>
            <a:r>
              <a:rPr lang="da-DK" dirty="0" smtClean="0"/>
              <a:t>Give barnet eller den unge et trygt ”rum”, som kan støtte dem i at udtrykke egne synspunkter.</a:t>
            </a:r>
          </a:p>
          <a:p>
            <a:pPr marL="285750" indent="-285750">
              <a:buFont typeface="Wingdings" panose="05000000000000000000" pitchFamily="2" charset="2"/>
              <a:buChar char="Ø"/>
            </a:pPr>
            <a:r>
              <a:rPr lang="da-DK" dirty="0" smtClean="0"/>
              <a:t>Understøtte en løbende tilpasning af, hvordan barnet eller den unge gerne vil inddrages, fx i forhold til alder, modenhed eller funktionsniveau.</a:t>
            </a:r>
          </a:p>
          <a:p>
            <a:pPr marL="285750" indent="-285750">
              <a:buFont typeface="Wingdings" panose="05000000000000000000" pitchFamily="2" charset="2"/>
              <a:buChar char="Ø"/>
            </a:pPr>
            <a:r>
              <a:rPr lang="da-DK" dirty="0" smtClean="0"/>
              <a:t>Sikre, at barnet eller den unge oplyses om sine rettigheder og handlemuligheder.</a:t>
            </a:r>
          </a:p>
          <a:p>
            <a:pPr marL="285750" indent="-285750">
              <a:buFont typeface="Wingdings" panose="05000000000000000000" pitchFamily="2" charset="2"/>
              <a:buChar char="Ø"/>
            </a:pPr>
            <a:r>
              <a:rPr lang="da-DK" dirty="0" smtClean="0"/>
              <a:t>Understøtte, at barnets eller den unges synspunkter tilvejebringes. </a:t>
            </a:r>
            <a:endParaRPr lang="da-DK" dirty="0"/>
          </a:p>
        </p:txBody>
      </p:sp>
      <p:sp>
        <p:nvSpPr>
          <p:cNvPr id="3" name="Pladsholder til sidefod 2"/>
          <p:cNvSpPr>
            <a:spLocks noGrp="1"/>
          </p:cNvSpPr>
          <p:nvPr>
            <p:ph type="ftr" sz="quarter" idx="3"/>
          </p:nvPr>
        </p:nvSpPr>
        <p:spPr/>
        <p:txBody>
          <a:bodyPr/>
          <a:lstStyle/>
          <a:p>
            <a:r>
              <a:rPr lang="da-DK"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15</a:t>
            </a:fld>
            <a:endParaRPr lang="da-DK" dirty="0"/>
          </a:p>
        </p:txBody>
      </p:sp>
      <p:sp>
        <p:nvSpPr>
          <p:cNvPr id="5" name="Pladsholder til indhold 4"/>
          <p:cNvSpPr>
            <a:spLocks noGrp="1"/>
          </p:cNvSpPr>
          <p:nvPr>
            <p:ph idx="10"/>
          </p:nvPr>
        </p:nvSpPr>
        <p:spPr>
          <a:xfrm>
            <a:off x="6262489" y="2996951"/>
            <a:ext cx="5112568" cy="3421518"/>
          </a:xfrm>
        </p:spPr>
        <p:txBody>
          <a:bodyPr>
            <a:normAutofit/>
          </a:bodyPr>
          <a:lstStyle/>
          <a:p>
            <a:r>
              <a:rPr lang="da-DK" b="1" dirty="0"/>
              <a:t>Hvad betyder det for praksis? </a:t>
            </a:r>
            <a:endParaRPr lang="da-DK" dirty="0"/>
          </a:p>
          <a:p>
            <a:r>
              <a:rPr lang="da-DK" dirty="0" smtClean="0"/>
              <a:t>I arbejdet med tydelige ramme og løbende dialog kan rådgiver med fordel:</a:t>
            </a:r>
          </a:p>
          <a:p>
            <a:pPr marL="285750" indent="-285750">
              <a:buFont typeface="Wingdings" panose="05000000000000000000" pitchFamily="2" charset="2"/>
              <a:buChar char="Ø"/>
            </a:pPr>
            <a:r>
              <a:rPr lang="da-DK" dirty="0" smtClean="0"/>
              <a:t>Afdække barnets eller den unges foretrukne kommunikationsform og eventuelle behov for hjælpemidler.</a:t>
            </a:r>
          </a:p>
          <a:p>
            <a:pPr marL="285750" indent="-285750">
              <a:buFont typeface="Wingdings" panose="05000000000000000000" pitchFamily="2" charset="2"/>
              <a:buChar char="Ø"/>
            </a:pPr>
            <a:r>
              <a:rPr lang="da-DK" dirty="0" smtClean="0"/>
              <a:t>Imødekomme barnets eller den unges ønske til mødested eller –form. </a:t>
            </a:r>
          </a:p>
          <a:p>
            <a:pPr marL="285750" indent="-285750">
              <a:buFont typeface="Wingdings" panose="05000000000000000000" pitchFamily="2" charset="2"/>
              <a:buChar char="Ø"/>
            </a:pPr>
            <a:r>
              <a:rPr lang="da-DK" dirty="0" smtClean="0"/>
              <a:t>Understøtte, at barnet eller den unge føler sig inviteret til samtale.</a:t>
            </a:r>
          </a:p>
          <a:p>
            <a:pPr marL="285750" indent="-285750">
              <a:buFont typeface="Wingdings" panose="05000000000000000000" pitchFamily="2" charset="2"/>
              <a:buChar char="Ø"/>
            </a:pPr>
            <a:r>
              <a:rPr lang="da-DK" dirty="0" smtClean="0"/>
              <a:t>Sikre, at barnet eller den unge understøttes i deres deltagelse i mødet med rådgiveren. </a:t>
            </a:r>
          </a:p>
          <a:p>
            <a:pPr marL="285750" indent="-285750">
              <a:buFont typeface="Wingdings" panose="05000000000000000000" pitchFamily="2" charset="2"/>
              <a:buChar char="Ø"/>
            </a:pPr>
            <a:endParaRPr lang="da-DK" dirty="0" smtClean="0"/>
          </a:p>
        </p:txBody>
      </p:sp>
      <p:sp>
        <p:nvSpPr>
          <p:cNvPr id="6" name="Titel 5"/>
          <p:cNvSpPr>
            <a:spLocks noGrp="1"/>
          </p:cNvSpPr>
          <p:nvPr>
            <p:ph type="title"/>
          </p:nvPr>
        </p:nvSpPr>
        <p:spPr>
          <a:xfrm>
            <a:off x="838206" y="908720"/>
            <a:ext cx="10082330" cy="612070"/>
          </a:xfrm>
        </p:spPr>
        <p:txBody>
          <a:bodyPr/>
          <a:lstStyle/>
          <a:p>
            <a:r>
              <a:rPr lang="da-DK" sz="2400" dirty="0" smtClean="0">
                <a:solidFill>
                  <a:srgbClr val="2F526F"/>
                </a:solidFill>
              </a:rPr>
              <a:t>Tydelig </a:t>
            </a:r>
            <a:r>
              <a:rPr lang="da-DK" sz="2400" dirty="0">
                <a:solidFill>
                  <a:srgbClr val="2F526F"/>
                </a:solidFill>
              </a:rPr>
              <a:t>ramme og løbende dialog med barnet eller den unge om inddragelse </a:t>
            </a:r>
            <a:endParaRPr lang="da-DK" sz="2400" dirty="0"/>
          </a:p>
        </p:txBody>
      </p:sp>
      <p:sp>
        <p:nvSpPr>
          <p:cNvPr id="7" name="Afrundet rektangel 6"/>
          <p:cNvSpPr/>
          <p:nvPr/>
        </p:nvSpPr>
        <p:spPr>
          <a:xfrm>
            <a:off x="853799" y="1776863"/>
            <a:ext cx="10521258" cy="1034039"/>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da-DK" sz="1600" b="1" dirty="0"/>
              <a:t>Det anbefales, at I:</a:t>
            </a:r>
          </a:p>
          <a:p>
            <a:r>
              <a:rPr lang="da-DK" sz="1600" dirty="0" smtClean="0"/>
              <a:t>Fra </a:t>
            </a:r>
            <a:r>
              <a:rPr lang="da-DK" sz="1600" dirty="0"/>
              <a:t>start i sagsforløbet sætter en tydelig ramme og har løbende dialog med barnet eller den unge om, hvordan de ønsker at blive inddraget, så deres perspektiv, ønsker og behov bliver en integreret del af sagsbehandlingen. </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000" y="108000"/>
            <a:ext cx="1440000" cy="1440000"/>
          </a:xfrm>
          <a:prstGeom prst="rect">
            <a:avLst/>
          </a:prstGeom>
        </p:spPr>
      </p:pic>
    </p:spTree>
    <p:extLst>
      <p:ext uri="{BB962C8B-B14F-4D97-AF65-F5344CB8AC3E}">
        <p14:creationId xmlns:p14="http://schemas.microsoft.com/office/powerpoint/2010/main" val="2146830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838206" y="2996951"/>
            <a:ext cx="5112568" cy="3528392"/>
          </a:xfrm>
        </p:spPr>
        <p:txBody>
          <a:bodyPr>
            <a:normAutofit/>
          </a:bodyPr>
          <a:lstStyle/>
          <a:p>
            <a:r>
              <a:rPr lang="da-DK" b="1" dirty="0"/>
              <a:t>Faglig begrundelse</a:t>
            </a:r>
          </a:p>
          <a:p>
            <a:r>
              <a:rPr lang="da-DK" dirty="0"/>
              <a:t>Den tillidsfulde relation </a:t>
            </a:r>
            <a:r>
              <a:rPr lang="da-DK" dirty="0" smtClean="0"/>
              <a:t>kan:</a:t>
            </a:r>
            <a:endParaRPr lang="da-DK" dirty="0"/>
          </a:p>
          <a:p>
            <a:pPr marL="285750" indent="-285750">
              <a:buFont typeface="Wingdings" panose="05000000000000000000" pitchFamily="2" charset="2"/>
              <a:buChar char="Ø"/>
            </a:pPr>
            <a:r>
              <a:rPr lang="da-DK" dirty="0" smtClean="0"/>
              <a:t>Understøtte </a:t>
            </a:r>
            <a:r>
              <a:rPr lang="da-DK" dirty="0"/>
              <a:t>barnets eller den unges engagement i eget forløb og vilje til at </a:t>
            </a:r>
            <a:r>
              <a:rPr lang="da-DK" dirty="0" smtClean="0"/>
              <a:t>samarbejde.</a:t>
            </a:r>
            <a:endParaRPr lang="da-DK" dirty="0"/>
          </a:p>
          <a:p>
            <a:pPr marL="285750" indent="-285750">
              <a:buFont typeface="Wingdings" panose="05000000000000000000" pitchFamily="2" charset="2"/>
              <a:buChar char="Ø"/>
            </a:pPr>
            <a:r>
              <a:rPr lang="da-DK" dirty="0" smtClean="0"/>
              <a:t>Understøtte, </a:t>
            </a:r>
            <a:r>
              <a:rPr lang="da-DK" dirty="0"/>
              <a:t>at barnets eller den unges perspektiv kommer i fokus og bliver et styrende element i </a:t>
            </a:r>
            <a:r>
              <a:rPr lang="da-DK" dirty="0" smtClean="0"/>
              <a:t>sagsbehandlingen. </a:t>
            </a:r>
            <a:endParaRPr lang="da-DK" dirty="0"/>
          </a:p>
          <a:p>
            <a:pPr marL="285750" indent="-285750">
              <a:buFont typeface="Wingdings" panose="05000000000000000000" pitchFamily="2" charset="2"/>
              <a:buChar char="Ø"/>
            </a:pPr>
            <a:r>
              <a:rPr lang="da-DK" dirty="0"/>
              <a:t>Bidrage til at øge barnets eller den unges selvfølelse, selvtillid og sikkerhed i forløbet, fordi der i tilliden ligger et element af anerkendelse og </a:t>
            </a:r>
            <a:r>
              <a:rPr lang="da-DK" dirty="0" smtClean="0"/>
              <a:t>respekt.</a:t>
            </a:r>
            <a:endParaRPr lang="da-DK" dirty="0"/>
          </a:p>
          <a:p>
            <a:endParaRPr lang="da-DK" dirty="0"/>
          </a:p>
        </p:txBody>
      </p:sp>
      <p:sp>
        <p:nvSpPr>
          <p:cNvPr id="3" name="Pladsholder til sidefod 2"/>
          <p:cNvSpPr>
            <a:spLocks noGrp="1"/>
          </p:cNvSpPr>
          <p:nvPr>
            <p:ph type="ftr" sz="quarter" idx="3"/>
          </p:nvPr>
        </p:nvSpPr>
        <p:spPr/>
        <p:txBody>
          <a:bodyPr/>
          <a:lstStyle/>
          <a:p>
            <a:r>
              <a:rPr lang="da-DK"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16</a:t>
            </a:fld>
            <a:endParaRPr lang="da-DK" dirty="0"/>
          </a:p>
        </p:txBody>
      </p:sp>
      <p:sp>
        <p:nvSpPr>
          <p:cNvPr id="5" name="Pladsholder til indhold 4"/>
          <p:cNvSpPr>
            <a:spLocks noGrp="1"/>
          </p:cNvSpPr>
          <p:nvPr>
            <p:ph idx="10"/>
          </p:nvPr>
        </p:nvSpPr>
        <p:spPr>
          <a:xfrm>
            <a:off x="6262489" y="2996951"/>
            <a:ext cx="5112568" cy="3421518"/>
          </a:xfrm>
        </p:spPr>
        <p:txBody>
          <a:bodyPr>
            <a:normAutofit/>
          </a:bodyPr>
          <a:lstStyle/>
          <a:p>
            <a:r>
              <a:rPr lang="da-DK" b="1" dirty="0"/>
              <a:t>Hvad betyder det for praksis? </a:t>
            </a:r>
            <a:endParaRPr lang="da-DK" b="1" dirty="0" smtClean="0"/>
          </a:p>
          <a:p>
            <a:r>
              <a:rPr lang="da-DK" dirty="0" smtClean="0"/>
              <a:t>Arbejdet med den tillidsfulde relation indebærer at:</a:t>
            </a:r>
          </a:p>
          <a:p>
            <a:pPr marL="285750" indent="-285750">
              <a:buFont typeface="Wingdings" panose="05000000000000000000" pitchFamily="2" charset="2"/>
              <a:buChar char="Ø"/>
            </a:pPr>
            <a:r>
              <a:rPr lang="da-DK" dirty="0" smtClean="0"/>
              <a:t>Være aktivt </a:t>
            </a:r>
            <a:r>
              <a:rPr lang="da-DK" dirty="0"/>
              <a:t>lyttende, </a:t>
            </a:r>
            <a:r>
              <a:rPr lang="da-DK" dirty="0" smtClean="0"/>
              <a:t>opmærksom </a:t>
            </a:r>
            <a:r>
              <a:rPr lang="da-DK" dirty="0"/>
              <a:t>og </a:t>
            </a:r>
            <a:r>
              <a:rPr lang="da-DK" dirty="0" smtClean="0"/>
              <a:t>interesseret i </a:t>
            </a:r>
            <a:r>
              <a:rPr lang="da-DK" dirty="0"/>
              <a:t>mødet med barnet eller den </a:t>
            </a:r>
            <a:r>
              <a:rPr lang="da-DK" dirty="0" smtClean="0"/>
              <a:t>unge.</a:t>
            </a:r>
          </a:p>
          <a:p>
            <a:pPr marL="285750" indent="-285750">
              <a:buFont typeface="Wingdings" panose="05000000000000000000" pitchFamily="2" charset="2"/>
              <a:buChar char="Ø"/>
            </a:pPr>
            <a:r>
              <a:rPr lang="da-DK" dirty="0" smtClean="0"/>
              <a:t>Udvise ydmyghed </a:t>
            </a:r>
            <a:r>
              <a:rPr lang="da-DK" dirty="0"/>
              <a:t>og respekt</a:t>
            </a:r>
            <a:r>
              <a:rPr lang="da-DK" i="1" dirty="0"/>
              <a:t> </a:t>
            </a:r>
            <a:r>
              <a:rPr lang="da-DK" dirty="0"/>
              <a:t>over for </a:t>
            </a:r>
            <a:r>
              <a:rPr lang="da-DK" dirty="0" smtClean="0"/>
              <a:t>barnets </a:t>
            </a:r>
            <a:r>
              <a:rPr lang="da-DK" dirty="0"/>
              <a:t>eller den unges livssituation, privatliv </a:t>
            </a:r>
            <a:r>
              <a:rPr lang="da-DK" dirty="0" smtClean="0"/>
              <a:t>samt synspunkter </a:t>
            </a:r>
            <a:r>
              <a:rPr lang="da-DK" dirty="0"/>
              <a:t>og </a:t>
            </a:r>
            <a:r>
              <a:rPr lang="da-DK" dirty="0" smtClean="0"/>
              <a:t>ønsker. </a:t>
            </a:r>
          </a:p>
          <a:p>
            <a:pPr marL="285750" indent="-285750">
              <a:buFont typeface="Wingdings" panose="05000000000000000000" pitchFamily="2" charset="2"/>
              <a:buChar char="Ø"/>
            </a:pPr>
            <a:r>
              <a:rPr lang="da-DK" dirty="0" smtClean="0"/>
              <a:t>Være empatisk</a:t>
            </a:r>
            <a:r>
              <a:rPr lang="da-DK" dirty="0"/>
              <a:t>, indlevende og personlig og at kunne </a:t>
            </a:r>
            <a:r>
              <a:rPr lang="da-DK" dirty="0" smtClean="0"/>
              <a:t>sætte sig </a:t>
            </a:r>
            <a:r>
              <a:rPr lang="da-DK" dirty="0"/>
              <a:t>i barnets eller den unges </a:t>
            </a:r>
            <a:r>
              <a:rPr lang="da-DK" dirty="0" smtClean="0"/>
              <a:t>sted.</a:t>
            </a:r>
          </a:p>
          <a:p>
            <a:pPr marL="285750" indent="-285750">
              <a:buFont typeface="Wingdings" panose="05000000000000000000" pitchFamily="2" charset="2"/>
              <a:buChar char="Ø"/>
            </a:pPr>
            <a:r>
              <a:rPr lang="da-DK" dirty="0" smtClean="0"/>
              <a:t>Stille </a:t>
            </a:r>
            <a:r>
              <a:rPr lang="da-DK" dirty="0"/>
              <a:t>sig til rådighed og dedikere tid til barnet eller den </a:t>
            </a:r>
            <a:r>
              <a:rPr lang="da-DK" dirty="0" smtClean="0"/>
              <a:t>unge og </a:t>
            </a:r>
            <a:r>
              <a:rPr lang="da-DK" dirty="0"/>
              <a:t>at </a:t>
            </a:r>
            <a:r>
              <a:rPr lang="da-DK" dirty="0" smtClean="0"/>
              <a:t>være </a:t>
            </a:r>
            <a:r>
              <a:rPr lang="da-DK" dirty="0"/>
              <a:t>tilgængelige og </a:t>
            </a:r>
            <a:r>
              <a:rPr lang="da-DK" dirty="0" smtClean="0"/>
              <a:t>pålidelige.</a:t>
            </a:r>
            <a:endParaRPr lang="da-DK" dirty="0"/>
          </a:p>
        </p:txBody>
      </p:sp>
      <p:sp>
        <p:nvSpPr>
          <p:cNvPr id="6" name="Titel 5"/>
          <p:cNvSpPr>
            <a:spLocks noGrp="1"/>
          </p:cNvSpPr>
          <p:nvPr>
            <p:ph type="title"/>
          </p:nvPr>
        </p:nvSpPr>
        <p:spPr>
          <a:xfrm>
            <a:off x="838206" y="908720"/>
            <a:ext cx="10082330" cy="612070"/>
          </a:xfrm>
        </p:spPr>
        <p:txBody>
          <a:bodyPr/>
          <a:lstStyle/>
          <a:p>
            <a:r>
              <a:rPr lang="da-DK" sz="2400" dirty="0" smtClean="0">
                <a:solidFill>
                  <a:srgbClr val="2F526F"/>
                </a:solidFill>
              </a:rPr>
              <a:t>Opbygning </a:t>
            </a:r>
            <a:r>
              <a:rPr lang="da-DK" sz="2400" dirty="0">
                <a:solidFill>
                  <a:srgbClr val="2F526F"/>
                </a:solidFill>
              </a:rPr>
              <a:t>af en tillidsfuld relation mellem </a:t>
            </a:r>
            <a:r>
              <a:rPr lang="da-DK" sz="2400" dirty="0" smtClean="0">
                <a:solidFill>
                  <a:srgbClr val="2F526F"/>
                </a:solidFill>
              </a:rPr>
              <a:t>barnet </a:t>
            </a:r>
            <a:r>
              <a:rPr lang="da-DK" sz="2400" dirty="0">
                <a:solidFill>
                  <a:srgbClr val="2F526F"/>
                </a:solidFill>
              </a:rPr>
              <a:t>eller </a:t>
            </a:r>
            <a:r>
              <a:rPr lang="da-DK" sz="2400" dirty="0" smtClean="0">
                <a:solidFill>
                  <a:srgbClr val="2F526F"/>
                </a:solidFill>
              </a:rPr>
              <a:t>den unge </a:t>
            </a:r>
            <a:r>
              <a:rPr lang="da-DK" sz="2400" dirty="0">
                <a:solidFill>
                  <a:srgbClr val="2F526F"/>
                </a:solidFill>
              </a:rPr>
              <a:t>og rådgiver</a:t>
            </a:r>
            <a:endParaRPr lang="da-DK" sz="2400" dirty="0"/>
          </a:p>
        </p:txBody>
      </p:sp>
      <p:sp>
        <p:nvSpPr>
          <p:cNvPr id="7" name="Afrundet rektangel 6"/>
          <p:cNvSpPr/>
          <p:nvPr/>
        </p:nvSpPr>
        <p:spPr>
          <a:xfrm>
            <a:off x="853799" y="1776863"/>
            <a:ext cx="10521258" cy="1034039"/>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da-DK" sz="1600" b="1" dirty="0"/>
              <a:t>Det anbefales, at I:</a:t>
            </a:r>
          </a:p>
          <a:p>
            <a:r>
              <a:rPr lang="da-DK" sz="1600" dirty="0" smtClean="0"/>
              <a:t>Arbejder </a:t>
            </a:r>
            <a:r>
              <a:rPr lang="da-DK" sz="1600" dirty="0"/>
              <a:t>fokuseret med at opbygge en tillidsfuld relation til det enkelte barn </a:t>
            </a:r>
            <a:r>
              <a:rPr lang="da-DK" sz="1600" dirty="0" smtClean="0"/>
              <a:t>eller den enkelte </a:t>
            </a:r>
            <a:r>
              <a:rPr lang="da-DK" sz="1600" dirty="0"/>
              <a:t>unge, så barnet eller den unge føler sig tryg i samarbejdet. </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000" y="108000"/>
            <a:ext cx="1440000" cy="1440000"/>
          </a:xfrm>
          <a:prstGeom prst="rect">
            <a:avLst/>
          </a:prstGeom>
        </p:spPr>
      </p:pic>
    </p:spTree>
    <p:extLst>
      <p:ext uri="{BB962C8B-B14F-4D97-AF65-F5344CB8AC3E}">
        <p14:creationId xmlns:p14="http://schemas.microsoft.com/office/powerpoint/2010/main" val="2251115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838206" y="2996951"/>
            <a:ext cx="5112568" cy="3528392"/>
          </a:xfrm>
        </p:spPr>
        <p:txBody>
          <a:bodyPr>
            <a:normAutofit/>
          </a:bodyPr>
          <a:lstStyle/>
          <a:p>
            <a:r>
              <a:rPr lang="da-DK" b="1" dirty="0"/>
              <a:t>Faglig </a:t>
            </a:r>
            <a:r>
              <a:rPr lang="da-DK" b="1" dirty="0" smtClean="0"/>
              <a:t>begrundelse</a:t>
            </a:r>
            <a:endParaRPr lang="da-DK" dirty="0"/>
          </a:p>
          <a:p>
            <a:r>
              <a:rPr lang="da-DK" dirty="0"/>
              <a:t>Det enkelte barn eller den enkelte unge har ret til frit at kunne give udtryk for egne </a:t>
            </a:r>
            <a:r>
              <a:rPr lang="da-DK" dirty="0" smtClean="0"/>
              <a:t>synspunkter. I </a:t>
            </a:r>
            <a:r>
              <a:rPr lang="da-DK" dirty="0" err="1" smtClean="0"/>
              <a:t>kommunika-tionen</a:t>
            </a:r>
            <a:r>
              <a:rPr lang="da-DK" dirty="0" smtClean="0"/>
              <a:t> med barnet eller den unge skal der være fokus på at:</a:t>
            </a:r>
          </a:p>
          <a:p>
            <a:pPr marL="285750" indent="-285750">
              <a:buFont typeface="Wingdings" panose="05000000000000000000" pitchFamily="2" charset="2"/>
              <a:buChar char="Ø"/>
            </a:pPr>
            <a:r>
              <a:rPr lang="da-DK" dirty="0" smtClean="0"/>
              <a:t>Understøtte</a:t>
            </a:r>
            <a:r>
              <a:rPr lang="da-DK" dirty="0"/>
              <a:t>, at barnet eller den unge forstår </a:t>
            </a:r>
            <a:r>
              <a:rPr lang="da-DK" dirty="0" smtClean="0"/>
              <a:t>det, der bliver sagt, og den </a:t>
            </a:r>
            <a:r>
              <a:rPr lang="da-DK" dirty="0"/>
              <a:t>information, som barnet eller den unge </a:t>
            </a:r>
            <a:r>
              <a:rPr lang="da-DK" dirty="0" smtClean="0"/>
              <a:t>får.</a:t>
            </a:r>
          </a:p>
          <a:p>
            <a:pPr marL="285750" indent="-285750">
              <a:buFont typeface="Wingdings" panose="05000000000000000000" pitchFamily="2" charset="2"/>
              <a:buChar char="Ø"/>
            </a:pPr>
            <a:r>
              <a:rPr lang="da-DK" dirty="0" smtClean="0"/>
              <a:t>Understøtte barnet </a:t>
            </a:r>
            <a:r>
              <a:rPr lang="da-DK" dirty="0"/>
              <a:t>eller den unge </a:t>
            </a:r>
            <a:r>
              <a:rPr lang="da-DK" dirty="0" smtClean="0"/>
              <a:t>i at give </a:t>
            </a:r>
            <a:r>
              <a:rPr lang="da-DK" dirty="0"/>
              <a:t>udtryk for egne meninger og </a:t>
            </a:r>
            <a:r>
              <a:rPr lang="da-DK" dirty="0" smtClean="0"/>
              <a:t>synspunkter.</a:t>
            </a:r>
          </a:p>
          <a:p>
            <a:pPr marL="285750" indent="-285750">
              <a:buFont typeface="Wingdings" panose="05000000000000000000" pitchFamily="2" charset="2"/>
              <a:buChar char="Ø"/>
            </a:pPr>
            <a:r>
              <a:rPr lang="da-DK" dirty="0" smtClean="0"/>
              <a:t>Barnet </a:t>
            </a:r>
            <a:r>
              <a:rPr lang="da-DK" dirty="0"/>
              <a:t>eller den unge kan se sig selv i de beskrivelser, </a:t>
            </a:r>
            <a:r>
              <a:rPr lang="da-DK" dirty="0" smtClean="0"/>
              <a:t>der udarbejdes om barnet eller den unge.</a:t>
            </a:r>
          </a:p>
        </p:txBody>
      </p:sp>
      <p:sp>
        <p:nvSpPr>
          <p:cNvPr id="3" name="Pladsholder til sidefod 2"/>
          <p:cNvSpPr>
            <a:spLocks noGrp="1"/>
          </p:cNvSpPr>
          <p:nvPr>
            <p:ph type="ftr" sz="quarter" idx="3"/>
          </p:nvPr>
        </p:nvSpPr>
        <p:spPr/>
        <p:txBody>
          <a:bodyPr/>
          <a:lstStyle/>
          <a:p>
            <a:r>
              <a:rPr lang="da-DK"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17</a:t>
            </a:fld>
            <a:endParaRPr lang="da-DK" dirty="0"/>
          </a:p>
        </p:txBody>
      </p:sp>
      <p:sp>
        <p:nvSpPr>
          <p:cNvPr id="5" name="Pladsholder til indhold 4"/>
          <p:cNvSpPr>
            <a:spLocks noGrp="1"/>
          </p:cNvSpPr>
          <p:nvPr>
            <p:ph idx="10"/>
          </p:nvPr>
        </p:nvSpPr>
        <p:spPr>
          <a:xfrm>
            <a:off x="6262489" y="2996951"/>
            <a:ext cx="5112568" cy="3421518"/>
          </a:xfrm>
        </p:spPr>
        <p:txBody>
          <a:bodyPr>
            <a:normAutofit fontScale="92500" lnSpcReduction="10000"/>
          </a:bodyPr>
          <a:lstStyle/>
          <a:p>
            <a:r>
              <a:rPr lang="da-DK" b="1" dirty="0"/>
              <a:t>Hvad betyder det for praksis? </a:t>
            </a:r>
            <a:endParaRPr lang="da-DK" b="1" dirty="0" smtClean="0"/>
          </a:p>
          <a:p>
            <a:r>
              <a:rPr lang="da-DK" dirty="0" smtClean="0"/>
              <a:t>I kommunikationen med det enkelte barn eller den enkelte unge bør rådgiver: </a:t>
            </a:r>
          </a:p>
          <a:p>
            <a:pPr marL="285750" indent="-285750">
              <a:buFont typeface="Wingdings" panose="05000000000000000000" pitchFamily="2" charset="2"/>
              <a:buChar char="Ø"/>
            </a:pPr>
            <a:r>
              <a:rPr lang="da-DK" dirty="0" smtClean="0"/>
              <a:t>Have </a:t>
            </a:r>
            <a:r>
              <a:rPr lang="da-DK" dirty="0"/>
              <a:t>viden om og adgang til forskellige </a:t>
            </a:r>
            <a:r>
              <a:rPr lang="da-DK" dirty="0" smtClean="0"/>
              <a:t>kommunikationsformer.</a:t>
            </a:r>
          </a:p>
          <a:p>
            <a:pPr marL="285750" indent="-285750">
              <a:buFont typeface="Wingdings" panose="05000000000000000000" pitchFamily="2" charset="2"/>
              <a:buChar char="Ø"/>
            </a:pPr>
            <a:r>
              <a:rPr lang="da-DK" dirty="0" smtClean="0"/>
              <a:t>Kunne arbejde varieret med forskellige kommunikationsformer, der passer til det enkelte barn eller den enkelte unge.</a:t>
            </a:r>
          </a:p>
          <a:p>
            <a:pPr marL="285750" indent="-285750">
              <a:buFont typeface="Wingdings" panose="05000000000000000000" pitchFamily="2" charset="2"/>
              <a:buChar char="Ø"/>
            </a:pPr>
            <a:r>
              <a:rPr lang="da-DK" dirty="0" smtClean="0"/>
              <a:t>Forklare det, der bliver sagt og skrevet i et </a:t>
            </a:r>
            <a:r>
              <a:rPr lang="da-DK" dirty="0"/>
              <a:t>børnevenligt sprog, hvem der er afsender af materialet, og hvad det skal bruges </a:t>
            </a:r>
            <a:r>
              <a:rPr lang="da-DK" dirty="0" smtClean="0"/>
              <a:t>til.</a:t>
            </a:r>
            <a:endParaRPr lang="da-DK" dirty="0"/>
          </a:p>
          <a:p>
            <a:pPr marL="285750" indent="-285750">
              <a:buFont typeface="Wingdings" panose="05000000000000000000" pitchFamily="2" charset="2"/>
              <a:buChar char="Ø"/>
            </a:pPr>
            <a:r>
              <a:rPr lang="da-DK" dirty="0" smtClean="0"/>
              <a:t>Inddrage barnet </a:t>
            </a:r>
            <a:r>
              <a:rPr lang="da-DK" dirty="0"/>
              <a:t>eller den unge i udarbejdelsen af det skriftlige </a:t>
            </a:r>
            <a:r>
              <a:rPr lang="da-DK" dirty="0" smtClean="0"/>
              <a:t>materiale, så materialet bliver dækkende </a:t>
            </a:r>
            <a:r>
              <a:rPr lang="da-DK" dirty="0"/>
              <a:t>og </a:t>
            </a:r>
            <a:r>
              <a:rPr lang="da-DK" dirty="0" smtClean="0"/>
              <a:t>genkendeligt </a:t>
            </a:r>
            <a:r>
              <a:rPr lang="da-DK" dirty="0"/>
              <a:t>for barnet eller den </a:t>
            </a:r>
            <a:r>
              <a:rPr lang="da-DK" dirty="0" smtClean="0"/>
              <a:t>unge.</a:t>
            </a:r>
            <a:endParaRPr lang="da-DK" dirty="0"/>
          </a:p>
        </p:txBody>
      </p:sp>
      <p:sp>
        <p:nvSpPr>
          <p:cNvPr id="6" name="Titel 5"/>
          <p:cNvSpPr>
            <a:spLocks noGrp="1"/>
          </p:cNvSpPr>
          <p:nvPr>
            <p:ph type="title"/>
          </p:nvPr>
        </p:nvSpPr>
        <p:spPr>
          <a:xfrm>
            <a:off x="838206" y="908720"/>
            <a:ext cx="10082330" cy="639280"/>
          </a:xfrm>
        </p:spPr>
        <p:txBody>
          <a:bodyPr/>
          <a:lstStyle/>
          <a:p>
            <a:r>
              <a:rPr lang="da-DK" sz="2400" dirty="0" smtClean="0">
                <a:solidFill>
                  <a:srgbClr val="2F526F"/>
                </a:solidFill>
              </a:rPr>
              <a:t>Tilpasning </a:t>
            </a:r>
            <a:r>
              <a:rPr lang="da-DK" sz="2400" dirty="0">
                <a:solidFill>
                  <a:srgbClr val="2F526F"/>
                </a:solidFill>
              </a:rPr>
              <a:t>af kommunikationsformer til det enkelte barn eller </a:t>
            </a:r>
            <a:r>
              <a:rPr lang="da-DK" sz="2400" dirty="0" smtClean="0">
                <a:solidFill>
                  <a:srgbClr val="2F526F"/>
                </a:solidFill>
              </a:rPr>
              <a:t>den enkelte unge</a:t>
            </a:r>
            <a:endParaRPr lang="da-DK" sz="2400" dirty="0"/>
          </a:p>
        </p:txBody>
      </p:sp>
      <p:sp>
        <p:nvSpPr>
          <p:cNvPr id="7" name="Afrundet rektangel 6"/>
          <p:cNvSpPr/>
          <p:nvPr/>
        </p:nvSpPr>
        <p:spPr>
          <a:xfrm>
            <a:off x="853799" y="1776863"/>
            <a:ext cx="10521258" cy="1034039"/>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da-DK" sz="1600" b="1" dirty="0"/>
              <a:t>Det anbefales, at I:</a:t>
            </a:r>
          </a:p>
          <a:p>
            <a:r>
              <a:rPr lang="da-DK" sz="1600" dirty="0" smtClean="0"/>
              <a:t>Tilpasser </a:t>
            </a:r>
            <a:r>
              <a:rPr lang="da-DK" sz="1600" dirty="0"/>
              <a:t>og arbejder med kommunikationsformer med udgangspunkt i det </a:t>
            </a:r>
            <a:r>
              <a:rPr lang="da-DK" sz="1600" dirty="0" smtClean="0"/>
              <a:t>enkelte </a:t>
            </a:r>
            <a:r>
              <a:rPr lang="da-DK" sz="1600" dirty="0"/>
              <a:t>barns eller </a:t>
            </a:r>
            <a:r>
              <a:rPr lang="da-DK" sz="1600" dirty="0" smtClean="0"/>
              <a:t>den enkelte unges </a:t>
            </a:r>
            <a:r>
              <a:rPr lang="da-DK" sz="1600" dirty="0"/>
              <a:t>modenhed, ressourcer og eventuelle funktionsnedsættelser, så barnet eller den unge bliver set, hørt og forstået. </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000" y="108000"/>
            <a:ext cx="1440000" cy="1440000"/>
          </a:xfrm>
          <a:prstGeom prst="rect">
            <a:avLst/>
          </a:prstGeom>
        </p:spPr>
      </p:pic>
    </p:spTree>
    <p:extLst>
      <p:ext uri="{BB962C8B-B14F-4D97-AF65-F5344CB8AC3E}">
        <p14:creationId xmlns:p14="http://schemas.microsoft.com/office/powerpoint/2010/main" val="81942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838206" y="2996951"/>
            <a:ext cx="5112568" cy="3528392"/>
          </a:xfrm>
        </p:spPr>
        <p:txBody>
          <a:bodyPr>
            <a:normAutofit/>
          </a:bodyPr>
          <a:lstStyle/>
          <a:p>
            <a:r>
              <a:rPr lang="da-DK" b="1" dirty="0"/>
              <a:t>Faglig begrundelse</a:t>
            </a:r>
          </a:p>
          <a:p>
            <a:r>
              <a:rPr lang="da-DK" dirty="0" smtClean="0"/>
              <a:t>Forældre </a:t>
            </a:r>
            <a:r>
              <a:rPr lang="da-DK" dirty="0"/>
              <a:t>og andre i barnets eller den unges netværk </a:t>
            </a:r>
            <a:r>
              <a:rPr lang="da-DK" dirty="0" smtClean="0"/>
              <a:t>kan: </a:t>
            </a:r>
          </a:p>
          <a:p>
            <a:pPr marL="285750" indent="-285750">
              <a:buFont typeface="Wingdings" panose="05000000000000000000" pitchFamily="2" charset="2"/>
              <a:buChar char="Ø"/>
            </a:pPr>
            <a:r>
              <a:rPr lang="da-DK" dirty="0"/>
              <a:t>Bidrage til at skabe tryghed for barnet eller den </a:t>
            </a:r>
            <a:r>
              <a:rPr lang="da-DK" dirty="0" smtClean="0"/>
              <a:t>unge. </a:t>
            </a:r>
            <a:endParaRPr lang="da-DK" dirty="0"/>
          </a:p>
          <a:p>
            <a:pPr marL="285750" indent="-285750">
              <a:buFont typeface="Wingdings" panose="05000000000000000000" pitchFamily="2" charset="2"/>
              <a:buChar char="Ø"/>
            </a:pPr>
            <a:r>
              <a:rPr lang="da-DK" dirty="0" smtClean="0"/>
              <a:t>Understøtte, at </a:t>
            </a:r>
            <a:r>
              <a:rPr lang="da-DK" dirty="0"/>
              <a:t>barnets eller den unges perspektiv synliggøres og bliver </a:t>
            </a:r>
            <a:r>
              <a:rPr lang="da-DK" dirty="0" smtClean="0"/>
              <a:t>hørt.</a:t>
            </a:r>
          </a:p>
          <a:p>
            <a:pPr marL="285750" indent="-285750">
              <a:buFont typeface="Wingdings" panose="05000000000000000000" pitchFamily="2" charset="2"/>
              <a:buChar char="Ø"/>
            </a:pPr>
            <a:r>
              <a:rPr lang="da-DK" dirty="0" smtClean="0"/>
              <a:t>Hjælpe </a:t>
            </a:r>
            <a:r>
              <a:rPr lang="da-DK" dirty="0"/>
              <a:t>barnet eller den unge med at formidle sit </a:t>
            </a:r>
            <a:r>
              <a:rPr lang="da-DK" dirty="0" smtClean="0"/>
              <a:t>perspektiv. </a:t>
            </a:r>
          </a:p>
          <a:p>
            <a:pPr marL="285750" indent="-285750">
              <a:buFont typeface="Wingdings" panose="05000000000000000000" pitchFamily="2" charset="2"/>
              <a:buChar char="Ø"/>
            </a:pPr>
            <a:r>
              <a:rPr lang="da-DK" dirty="0" smtClean="0"/>
              <a:t>Forsøge </a:t>
            </a:r>
            <a:r>
              <a:rPr lang="da-DK" dirty="0"/>
              <a:t>at tale på vegne af </a:t>
            </a:r>
            <a:r>
              <a:rPr lang="da-DK" dirty="0" smtClean="0"/>
              <a:t>barnet </a:t>
            </a:r>
            <a:r>
              <a:rPr lang="da-DK" dirty="0"/>
              <a:t>eller den unge </a:t>
            </a:r>
            <a:r>
              <a:rPr lang="da-DK" dirty="0" smtClean="0"/>
              <a:t>i de tilfælde, hvor barnets </a:t>
            </a:r>
            <a:r>
              <a:rPr lang="da-DK" dirty="0"/>
              <a:t>eller den </a:t>
            </a:r>
            <a:r>
              <a:rPr lang="da-DK" dirty="0" smtClean="0"/>
              <a:t>unges inddragelse </a:t>
            </a:r>
            <a:r>
              <a:rPr lang="da-DK" dirty="0"/>
              <a:t>er </a:t>
            </a:r>
            <a:r>
              <a:rPr lang="da-DK" dirty="0" smtClean="0"/>
              <a:t>begrænset.</a:t>
            </a:r>
            <a:endParaRPr lang="da-DK" dirty="0"/>
          </a:p>
          <a:p>
            <a:endParaRPr lang="da-DK" dirty="0"/>
          </a:p>
        </p:txBody>
      </p:sp>
      <p:sp>
        <p:nvSpPr>
          <p:cNvPr id="3" name="Pladsholder til sidefod 2"/>
          <p:cNvSpPr>
            <a:spLocks noGrp="1"/>
          </p:cNvSpPr>
          <p:nvPr>
            <p:ph type="ftr" sz="quarter" idx="3"/>
          </p:nvPr>
        </p:nvSpPr>
        <p:spPr/>
        <p:txBody>
          <a:bodyPr/>
          <a:lstStyle/>
          <a:p>
            <a:r>
              <a:rPr lang="da-DK"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18</a:t>
            </a:fld>
            <a:endParaRPr lang="da-DK" dirty="0"/>
          </a:p>
        </p:txBody>
      </p:sp>
      <p:sp>
        <p:nvSpPr>
          <p:cNvPr id="5" name="Pladsholder til indhold 4"/>
          <p:cNvSpPr>
            <a:spLocks noGrp="1"/>
          </p:cNvSpPr>
          <p:nvPr>
            <p:ph idx="10"/>
          </p:nvPr>
        </p:nvSpPr>
        <p:spPr>
          <a:xfrm>
            <a:off x="6262489" y="2996951"/>
            <a:ext cx="5112568" cy="3421518"/>
          </a:xfrm>
        </p:spPr>
        <p:txBody>
          <a:bodyPr>
            <a:normAutofit fontScale="92500" lnSpcReduction="20000"/>
          </a:bodyPr>
          <a:lstStyle/>
          <a:p>
            <a:r>
              <a:rPr lang="da-DK" b="1" dirty="0"/>
              <a:t>Hvad betyder det for praksis? </a:t>
            </a:r>
            <a:endParaRPr lang="da-DK" dirty="0"/>
          </a:p>
          <a:p>
            <a:r>
              <a:rPr lang="da-DK" dirty="0" smtClean="0"/>
              <a:t>I involveringen af forældre og netværk kan rådgiver med fordel:</a:t>
            </a:r>
          </a:p>
          <a:p>
            <a:pPr marL="285750" indent="-285750">
              <a:buFont typeface="Wingdings" panose="05000000000000000000" pitchFamily="2" charset="2"/>
              <a:buChar char="Ø"/>
            </a:pPr>
            <a:r>
              <a:rPr lang="da-DK" dirty="0" smtClean="0"/>
              <a:t>Afdække, </a:t>
            </a:r>
            <a:r>
              <a:rPr lang="da-DK" dirty="0"/>
              <a:t>om </a:t>
            </a:r>
            <a:r>
              <a:rPr lang="da-DK" dirty="0" smtClean="0"/>
              <a:t>barnet eller den unge </a:t>
            </a:r>
            <a:r>
              <a:rPr lang="da-DK" dirty="0"/>
              <a:t>ønsker at deltage alene eller sammen med forældre eller andre voksne fra deres </a:t>
            </a:r>
            <a:r>
              <a:rPr lang="da-DK" dirty="0" smtClean="0"/>
              <a:t>netværk</a:t>
            </a:r>
            <a:endParaRPr lang="da-DK" dirty="0"/>
          </a:p>
          <a:p>
            <a:pPr marL="285750" indent="-285750">
              <a:buFont typeface="Wingdings" panose="05000000000000000000" pitchFamily="2" charset="2"/>
              <a:buChar char="Ø"/>
            </a:pPr>
            <a:r>
              <a:rPr lang="da-DK" dirty="0" smtClean="0"/>
              <a:t>Afstemme </a:t>
            </a:r>
            <a:r>
              <a:rPr lang="da-DK" dirty="0"/>
              <a:t>og </a:t>
            </a:r>
            <a:r>
              <a:rPr lang="da-DK" dirty="0" smtClean="0"/>
              <a:t>tydeliggøre, at forældres </a:t>
            </a:r>
            <a:r>
              <a:rPr lang="da-DK" dirty="0"/>
              <a:t>eller netværkets rolle er at støtte barnet eller den unge i at </a:t>
            </a:r>
            <a:r>
              <a:rPr lang="da-DK" dirty="0" smtClean="0"/>
              <a:t>udtrykke </a:t>
            </a:r>
            <a:r>
              <a:rPr lang="da-DK" dirty="0"/>
              <a:t>egne </a:t>
            </a:r>
            <a:r>
              <a:rPr lang="da-DK" dirty="0" smtClean="0"/>
              <a:t>synspunkter.</a:t>
            </a:r>
            <a:endParaRPr lang="da-DK" dirty="0"/>
          </a:p>
          <a:p>
            <a:pPr marL="285750" indent="-285750">
              <a:buFont typeface="Wingdings" panose="05000000000000000000" pitchFamily="2" charset="2"/>
              <a:buChar char="Ø"/>
            </a:pPr>
            <a:r>
              <a:rPr lang="da-DK" dirty="0" smtClean="0"/>
              <a:t>Skabe fælles forståelse med forældre og netværk om </a:t>
            </a:r>
            <a:r>
              <a:rPr lang="da-DK" dirty="0"/>
              <a:t>vigtigheden af, at barnet eller den unge </a:t>
            </a:r>
            <a:r>
              <a:rPr lang="da-DK" dirty="0" smtClean="0"/>
              <a:t>inddrages.</a:t>
            </a:r>
          </a:p>
          <a:p>
            <a:pPr marL="285750" indent="-285750">
              <a:buFont typeface="Wingdings" panose="05000000000000000000" pitchFamily="2" charset="2"/>
              <a:buChar char="Ø"/>
            </a:pPr>
            <a:r>
              <a:rPr lang="da-DK" dirty="0" smtClean="0"/>
              <a:t>Have fokus på, </a:t>
            </a:r>
            <a:r>
              <a:rPr lang="da-DK" dirty="0"/>
              <a:t>at </a:t>
            </a:r>
            <a:r>
              <a:rPr lang="da-DK" dirty="0" smtClean="0"/>
              <a:t>forældre og netværk selv føler </a:t>
            </a:r>
            <a:r>
              <a:rPr lang="da-DK" dirty="0"/>
              <a:t>sig inddraget og hørt i </a:t>
            </a:r>
            <a:r>
              <a:rPr lang="da-DK" dirty="0" smtClean="0"/>
              <a:t>processen.</a:t>
            </a:r>
            <a:endParaRPr lang="da-DK" dirty="0"/>
          </a:p>
          <a:p>
            <a:pPr marL="285750" indent="-285750">
              <a:buFont typeface="Wingdings" panose="05000000000000000000" pitchFamily="2" charset="2"/>
              <a:buChar char="Ø"/>
            </a:pPr>
            <a:r>
              <a:rPr lang="da-DK" dirty="0" smtClean="0"/>
              <a:t>Være opmærksom på, </a:t>
            </a:r>
            <a:r>
              <a:rPr lang="da-DK" dirty="0"/>
              <a:t>om inddragelsen af </a:t>
            </a:r>
            <a:r>
              <a:rPr lang="da-DK" dirty="0" smtClean="0"/>
              <a:t>forældre </a:t>
            </a:r>
            <a:r>
              <a:rPr lang="da-DK" dirty="0"/>
              <a:t>og netværk er en støtte og hjælp </a:t>
            </a:r>
            <a:r>
              <a:rPr lang="da-DK" dirty="0" smtClean="0"/>
              <a:t>for </a:t>
            </a:r>
            <a:r>
              <a:rPr lang="da-DK" dirty="0"/>
              <a:t>barnet eller den </a:t>
            </a:r>
            <a:r>
              <a:rPr lang="da-DK" dirty="0" smtClean="0"/>
              <a:t>unge.</a:t>
            </a:r>
            <a:endParaRPr lang="da-DK" dirty="0"/>
          </a:p>
        </p:txBody>
      </p:sp>
      <p:sp>
        <p:nvSpPr>
          <p:cNvPr id="6" name="Titel 5"/>
          <p:cNvSpPr>
            <a:spLocks noGrp="1"/>
          </p:cNvSpPr>
          <p:nvPr>
            <p:ph type="title"/>
          </p:nvPr>
        </p:nvSpPr>
        <p:spPr>
          <a:xfrm>
            <a:off x="838206" y="908720"/>
            <a:ext cx="10082330" cy="612070"/>
          </a:xfrm>
        </p:spPr>
        <p:txBody>
          <a:bodyPr/>
          <a:lstStyle/>
          <a:p>
            <a:r>
              <a:rPr lang="da-DK" sz="2400" dirty="0" smtClean="0">
                <a:solidFill>
                  <a:srgbClr val="2F526F"/>
                </a:solidFill>
              </a:rPr>
              <a:t>Involvering </a:t>
            </a:r>
            <a:r>
              <a:rPr lang="da-DK" sz="2400" dirty="0">
                <a:solidFill>
                  <a:srgbClr val="2F526F"/>
                </a:solidFill>
              </a:rPr>
              <a:t>af forældre og netværk i afdækningen af </a:t>
            </a:r>
            <a:r>
              <a:rPr lang="da-DK" sz="2400" dirty="0" smtClean="0">
                <a:solidFill>
                  <a:srgbClr val="2F526F"/>
                </a:solidFill>
              </a:rPr>
              <a:t>barnets </a:t>
            </a:r>
            <a:r>
              <a:rPr lang="da-DK" sz="2400" dirty="0">
                <a:solidFill>
                  <a:srgbClr val="2F526F"/>
                </a:solidFill>
              </a:rPr>
              <a:t>eller den unges perspektiv</a:t>
            </a:r>
            <a:endParaRPr lang="da-DK" sz="2400" dirty="0"/>
          </a:p>
        </p:txBody>
      </p:sp>
      <p:sp>
        <p:nvSpPr>
          <p:cNvPr id="7" name="Afrundet rektangel 6"/>
          <p:cNvSpPr/>
          <p:nvPr/>
        </p:nvSpPr>
        <p:spPr>
          <a:xfrm>
            <a:off x="853799" y="1776863"/>
            <a:ext cx="10521258" cy="1096835"/>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da-DK" sz="1600" b="1" dirty="0"/>
              <a:t>Det anbefales, at I: </a:t>
            </a:r>
            <a:r>
              <a:rPr lang="da-DK" sz="1600" b="1" u="sng" dirty="0" smtClean="0">
                <a:solidFill>
                  <a:schemeClr val="accent2"/>
                </a:solidFill>
              </a:rPr>
              <a:t> </a:t>
            </a:r>
            <a:endParaRPr lang="da-DK" sz="1600" b="1" u="sng" dirty="0">
              <a:solidFill>
                <a:schemeClr val="accent2"/>
              </a:solidFill>
            </a:endParaRPr>
          </a:p>
          <a:p>
            <a:r>
              <a:rPr lang="da-DK" sz="1600" dirty="0"/>
              <a:t>Involverer forældre og netværk i afdækningen af barnets eller den unges perspektiv, så der opnås værdifuld viden om barnet eller den unge, der kan understøtte barnets eller den unges oplevelse af inddragelse samt støtte og tryghed. </a:t>
            </a:r>
          </a:p>
        </p:txBody>
      </p: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000" y="108000"/>
            <a:ext cx="1440000" cy="1440000"/>
          </a:xfrm>
          <a:prstGeom prst="rect">
            <a:avLst/>
          </a:prstGeom>
        </p:spPr>
      </p:pic>
    </p:spTree>
    <p:extLst>
      <p:ext uri="{BB962C8B-B14F-4D97-AF65-F5344CB8AC3E}">
        <p14:creationId xmlns:p14="http://schemas.microsoft.com/office/powerpoint/2010/main" val="17447260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838206" y="2996951"/>
            <a:ext cx="5112568" cy="3528392"/>
          </a:xfrm>
        </p:spPr>
        <p:txBody>
          <a:bodyPr>
            <a:normAutofit/>
          </a:bodyPr>
          <a:lstStyle/>
          <a:p>
            <a:r>
              <a:rPr lang="da-DK" b="1" dirty="0"/>
              <a:t>Faglig begrundelse</a:t>
            </a:r>
          </a:p>
          <a:p>
            <a:r>
              <a:rPr lang="da-DK" dirty="0"/>
              <a:t>Når barnet eller den unge </a:t>
            </a:r>
            <a:r>
              <a:rPr lang="da-DK" dirty="0" smtClean="0"/>
              <a:t>får </a:t>
            </a:r>
            <a:r>
              <a:rPr lang="da-DK" dirty="0"/>
              <a:t>indflydelse på </a:t>
            </a:r>
            <a:r>
              <a:rPr lang="da-DK" dirty="0" smtClean="0"/>
              <a:t>beslutninger</a:t>
            </a:r>
            <a:r>
              <a:rPr lang="da-DK" dirty="0"/>
              <a:t>, øges sandsynligheden for, at: </a:t>
            </a:r>
          </a:p>
          <a:p>
            <a:pPr marL="285750" lvl="0" indent="-285750">
              <a:buFont typeface="Wingdings" panose="05000000000000000000" pitchFamily="2" charset="2"/>
              <a:buChar char="Ø"/>
            </a:pPr>
            <a:r>
              <a:rPr lang="da-DK" dirty="0" smtClean="0"/>
              <a:t>Indsatsen </a:t>
            </a:r>
            <a:r>
              <a:rPr lang="da-DK" dirty="0"/>
              <a:t>giver mening for barnet eller den </a:t>
            </a:r>
            <a:r>
              <a:rPr lang="da-DK" dirty="0" smtClean="0"/>
              <a:t>unge. </a:t>
            </a:r>
            <a:endParaRPr lang="da-DK" dirty="0"/>
          </a:p>
          <a:p>
            <a:pPr marL="285750" lvl="0" indent="-285750">
              <a:buFont typeface="Wingdings" panose="05000000000000000000" pitchFamily="2" charset="2"/>
              <a:buChar char="Ø"/>
            </a:pPr>
            <a:r>
              <a:rPr lang="da-DK" dirty="0" smtClean="0"/>
              <a:t>Barnet </a:t>
            </a:r>
            <a:r>
              <a:rPr lang="da-DK" dirty="0"/>
              <a:t>eller den unge er motiveret i forhold til den indsats, der </a:t>
            </a:r>
            <a:r>
              <a:rPr lang="da-DK" dirty="0" smtClean="0"/>
              <a:t>iværksættes.</a:t>
            </a:r>
            <a:endParaRPr lang="da-DK" dirty="0"/>
          </a:p>
          <a:p>
            <a:pPr marL="285750" lvl="0" indent="-285750">
              <a:buFont typeface="Wingdings" panose="05000000000000000000" pitchFamily="2" charset="2"/>
              <a:buChar char="Ø"/>
            </a:pPr>
            <a:r>
              <a:rPr lang="da-DK" dirty="0" smtClean="0"/>
              <a:t>Indsatsen </a:t>
            </a:r>
            <a:r>
              <a:rPr lang="da-DK" dirty="0"/>
              <a:t>får betydning for barnets eller den unges positive udvikling</a:t>
            </a:r>
            <a:r>
              <a:rPr lang="da-DK" dirty="0" smtClean="0"/>
              <a:t>.</a:t>
            </a:r>
          </a:p>
          <a:p>
            <a:pPr lvl="0"/>
            <a:r>
              <a:rPr lang="da-DK" dirty="0" smtClean="0"/>
              <a:t>Reel inddragelse indebærer, at:</a:t>
            </a:r>
          </a:p>
          <a:p>
            <a:pPr marL="285750" lvl="0" indent="-285750">
              <a:buFont typeface="Wingdings" panose="05000000000000000000" pitchFamily="2" charset="2"/>
              <a:buChar char="Ø"/>
            </a:pPr>
            <a:r>
              <a:rPr lang="da-DK" dirty="0"/>
              <a:t>B</a:t>
            </a:r>
            <a:r>
              <a:rPr lang="da-DK" dirty="0" smtClean="0"/>
              <a:t>arnet </a:t>
            </a:r>
            <a:r>
              <a:rPr lang="da-DK" dirty="0"/>
              <a:t>eller den unge så vidt muligt opnår indflydelse på de beslutninger, der </a:t>
            </a:r>
            <a:r>
              <a:rPr lang="da-DK" dirty="0" smtClean="0"/>
              <a:t>træffes.</a:t>
            </a:r>
          </a:p>
        </p:txBody>
      </p:sp>
      <p:sp>
        <p:nvSpPr>
          <p:cNvPr id="3" name="Pladsholder til sidefod 2"/>
          <p:cNvSpPr>
            <a:spLocks noGrp="1"/>
          </p:cNvSpPr>
          <p:nvPr>
            <p:ph type="ftr" sz="quarter" idx="3"/>
          </p:nvPr>
        </p:nvSpPr>
        <p:spPr/>
        <p:txBody>
          <a:bodyPr/>
          <a:lstStyle/>
          <a:p>
            <a:r>
              <a:rPr lang="da-DK"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19</a:t>
            </a:fld>
            <a:endParaRPr lang="da-DK" dirty="0"/>
          </a:p>
        </p:txBody>
      </p:sp>
      <p:sp>
        <p:nvSpPr>
          <p:cNvPr id="5" name="Pladsholder til indhold 4"/>
          <p:cNvSpPr>
            <a:spLocks noGrp="1"/>
          </p:cNvSpPr>
          <p:nvPr>
            <p:ph idx="10"/>
          </p:nvPr>
        </p:nvSpPr>
        <p:spPr>
          <a:xfrm>
            <a:off x="6262489" y="2996951"/>
            <a:ext cx="5112568" cy="3421518"/>
          </a:xfrm>
        </p:spPr>
        <p:txBody>
          <a:bodyPr>
            <a:normAutofit fontScale="92500" lnSpcReduction="20000"/>
          </a:bodyPr>
          <a:lstStyle/>
          <a:p>
            <a:r>
              <a:rPr lang="da-DK" b="1" dirty="0"/>
              <a:t>Hvad betyder det for praksis? </a:t>
            </a:r>
            <a:endParaRPr lang="da-DK" b="1" dirty="0" smtClean="0"/>
          </a:p>
          <a:p>
            <a:r>
              <a:rPr lang="da-DK" dirty="0"/>
              <a:t>Arbejdet med </a:t>
            </a:r>
            <a:r>
              <a:rPr lang="da-DK" dirty="0" smtClean="0"/>
              <a:t>inddragelse af barnets eller den unges perspektiv i beslutninger indebærer:</a:t>
            </a:r>
            <a:endParaRPr lang="da-DK" dirty="0"/>
          </a:p>
          <a:p>
            <a:pPr marL="285750" indent="-285750">
              <a:buFont typeface="Wingdings" panose="05000000000000000000" pitchFamily="2" charset="2"/>
              <a:buChar char="Ø"/>
            </a:pPr>
            <a:r>
              <a:rPr lang="da-DK" dirty="0" smtClean="0"/>
              <a:t>Villighed </a:t>
            </a:r>
            <a:r>
              <a:rPr lang="da-DK" dirty="0"/>
              <a:t>til at </a:t>
            </a:r>
            <a:r>
              <a:rPr lang="da-DK" dirty="0" smtClean="0"/>
              <a:t>lytte til </a:t>
            </a:r>
            <a:r>
              <a:rPr lang="da-DK" dirty="0"/>
              <a:t>det, som barnet eller den unge </a:t>
            </a:r>
            <a:r>
              <a:rPr lang="da-DK" dirty="0" smtClean="0"/>
              <a:t>fortæller.</a:t>
            </a:r>
            <a:endParaRPr lang="da-DK" dirty="0"/>
          </a:p>
          <a:p>
            <a:pPr marL="285750" lvl="0" indent="-285750">
              <a:buFont typeface="Wingdings" panose="05000000000000000000" pitchFamily="2" charset="2"/>
              <a:buChar char="Ø"/>
            </a:pPr>
            <a:r>
              <a:rPr lang="da-DK" dirty="0" smtClean="0"/>
              <a:t>Villighed </a:t>
            </a:r>
            <a:r>
              <a:rPr lang="da-DK" dirty="0"/>
              <a:t>til at handle på det, som barnet eller den unge </a:t>
            </a:r>
            <a:r>
              <a:rPr lang="da-DK" dirty="0" smtClean="0"/>
              <a:t>ønsker.</a:t>
            </a:r>
            <a:endParaRPr lang="da-DK" dirty="0"/>
          </a:p>
          <a:p>
            <a:pPr marL="285750" lvl="0" indent="-285750">
              <a:buFont typeface="Wingdings" panose="05000000000000000000" pitchFamily="2" charset="2"/>
              <a:buChar char="Ø"/>
            </a:pPr>
            <a:r>
              <a:rPr lang="da-DK" dirty="0" smtClean="0"/>
              <a:t>Åbenhed </a:t>
            </a:r>
            <a:r>
              <a:rPr lang="da-DK" dirty="0"/>
              <a:t>over for </a:t>
            </a:r>
            <a:r>
              <a:rPr lang="da-DK" dirty="0" smtClean="0"/>
              <a:t>mulige løsninger.</a:t>
            </a:r>
          </a:p>
          <a:p>
            <a:pPr marL="285750" lvl="0" indent="-285750">
              <a:buFont typeface="Wingdings" panose="05000000000000000000" pitchFamily="2" charset="2"/>
              <a:buChar char="Ø"/>
            </a:pPr>
            <a:r>
              <a:rPr lang="da-DK" dirty="0" smtClean="0"/>
              <a:t>Transparens over for barnet eller den unge i beslutningsprocessen. </a:t>
            </a:r>
          </a:p>
          <a:p>
            <a:pPr marL="285750" lvl="0" indent="-285750">
              <a:buFont typeface="Wingdings" panose="05000000000000000000" pitchFamily="2" charset="2"/>
              <a:buChar char="Ø"/>
            </a:pPr>
            <a:r>
              <a:rPr lang="da-DK" dirty="0" smtClean="0"/>
              <a:t>At indsatsen så vidt muligt beskrives og dokumenteres sammen med barnet eller den unge (fx i barnets plan eller ungeplan, hvis denne findes). </a:t>
            </a:r>
          </a:p>
          <a:p>
            <a:pPr marL="285750" lvl="0" indent="-285750">
              <a:buFont typeface="Wingdings" panose="05000000000000000000" pitchFamily="2" charset="2"/>
              <a:buChar char="Ø"/>
            </a:pPr>
            <a:r>
              <a:rPr lang="da-DK" dirty="0" smtClean="0"/>
              <a:t>At barnet </a:t>
            </a:r>
            <a:r>
              <a:rPr lang="da-DK" dirty="0"/>
              <a:t>eller den unge kan </a:t>
            </a:r>
            <a:r>
              <a:rPr lang="da-DK" dirty="0" smtClean="0"/>
              <a:t>give feedback på samarbejdet </a:t>
            </a:r>
            <a:r>
              <a:rPr lang="da-DK" dirty="0"/>
              <a:t>og </a:t>
            </a:r>
            <a:r>
              <a:rPr lang="da-DK" dirty="0" smtClean="0"/>
              <a:t>inddragelsen.</a:t>
            </a:r>
            <a:endParaRPr lang="da-DK" dirty="0"/>
          </a:p>
          <a:p>
            <a:endParaRPr lang="da-DK" dirty="0"/>
          </a:p>
        </p:txBody>
      </p:sp>
      <p:sp>
        <p:nvSpPr>
          <p:cNvPr id="6" name="Titel 5"/>
          <p:cNvSpPr>
            <a:spLocks noGrp="1"/>
          </p:cNvSpPr>
          <p:nvPr>
            <p:ph type="title"/>
          </p:nvPr>
        </p:nvSpPr>
        <p:spPr>
          <a:xfrm>
            <a:off x="838206" y="908720"/>
            <a:ext cx="10010322" cy="612070"/>
          </a:xfrm>
        </p:spPr>
        <p:txBody>
          <a:bodyPr/>
          <a:lstStyle/>
          <a:p>
            <a:r>
              <a:rPr lang="da-DK" sz="2400" dirty="0" smtClean="0">
                <a:solidFill>
                  <a:srgbClr val="2F526F"/>
                </a:solidFill>
              </a:rPr>
              <a:t>Inddragelse </a:t>
            </a:r>
            <a:r>
              <a:rPr lang="da-DK" sz="2400" dirty="0">
                <a:solidFill>
                  <a:srgbClr val="2F526F"/>
                </a:solidFill>
              </a:rPr>
              <a:t>af </a:t>
            </a:r>
            <a:r>
              <a:rPr lang="da-DK" sz="2400" dirty="0" smtClean="0">
                <a:solidFill>
                  <a:srgbClr val="2F526F"/>
                </a:solidFill>
              </a:rPr>
              <a:t>barnets </a:t>
            </a:r>
            <a:r>
              <a:rPr lang="da-DK" sz="2400" dirty="0">
                <a:solidFill>
                  <a:srgbClr val="2F526F"/>
                </a:solidFill>
              </a:rPr>
              <a:t>eller den unges perspektiver i beslutninger og iværksættelse af passende tiltag</a:t>
            </a:r>
            <a:endParaRPr lang="da-DK" sz="2400" dirty="0"/>
          </a:p>
        </p:txBody>
      </p:sp>
      <p:sp>
        <p:nvSpPr>
          <p:cNvPr id="7" name="Afrundet rektangel 6"/>
          <p:cNvSpPr/>
          <p:nvPr/>
        </p:nvSpPr>
        <p:spPr>
          <a:xfrm>
            <a:off x="853799" y="1776863"/>
            <a:ext cx="10521258" cy="1096835"/>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da-DK" sz="1600" b="1" dirty="0"/>
              <a:t>Det anbefales, at I: </a:t>
            </a:r>
            <a:r>
              <a:rPr lang="da-DK" sz="1600" b="1" u="sng" dirty="0" smtClean="0">
                <a:solidFill>
                  <a:schemeClr val="accent2"/>
                </a:solidFill>
              </a:rPr>
              <a:t> </a:t>
            </a:r>
            <a:endParaRPr lang="da-DK" sz="1600" b="1" u="sng" dirty="0">
              <a:solidFill>
                <a:schemeClr val="accent2"/>
              </a:solidFill>
            </a:endParaRPr>
          </a:p>
          <a:p>
            <a:r>
              <a:rPr lang="da-DK" sz="1600" dirty="0"/>
              <a:t>Inddrager barnets eller den unges perspektiver i de beslutninger, der træffes og i den løbende opfølgning, så det sikres, at barnet eller den unge får indflydelse, og indsatsen understøtter en positiv udvikling for barnet eller den unge. </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000" y="108000"/>
            <a:ext cx="1440000" cy="1440000"/>
          </a:xfrm>
          <a:prstGeom prst="rect">
            <a:avLst/>
          </a:prstGeom>
        </p:spPr>
      </p:pic>
    </p:spTree>
    <p:extLst>
      <p:ext uri="{BB962C8B-B14F-4D97-AF65-F5344CB8AC3E}">
        <p14:creationId xmlns:p14="http://schemas.microsoft.com/office/powerpoint/2010/main" val="2302134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0"/>
            <a:ext cx="5447928" cy="6858000"/>
          </a:xfrm>
          <a:prstGeom prst="rect">
            <a:avLst/>
          </a:prstGeom>
          <a:solidFill>
            <a:srgbClr val="977B78"/>
          </a:solidFill>
          <a:ln>
            <a:solidFill>
              <a:srgbClr val="977B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p:cNvSpPr>
            <a:spLocks noGrp="1"/>
          </p:cNvSpPr>
          <p:nvPr>
            <p:ph type="body" sz="quarter" idx="17"/>
          </p:nvPr>
        </p:nvSpPr>
        <p:spPr>
          <a:xfrm>
            <a:off x="527719" y="1214755"/>
            <a:ext cx="4392489" cy="4857447"/>
          </a:xfrm>
          <a:ln>
            <a:solidFill>
              <a:srgbClr val="977B78"/>
            </a:solidFill>
          </a:ln>
        </p:spPr>
        <p:txBody>
          <a:bodyPr>
            <a:normAutofit fontScale="62500" lnSpcReduction="20000"/>
          </a:bodyPr>
          <a:lstStyle/>
          <a:p>
            <a:r>
              <a:rPr lang="da-DK" sz="2600" dirty="0">
                <a:solidFill>
                  <a:schemeClr val="bg1"/>
                </a:solidFill>
              </a:rPr>
              <a:t>Læsevejledning: </a:t>
            </a:r>
            <a:r>
              <a:rPr lang="da-DK" sz="2300" dirty="0">
                <a:solidFill>
                  <a:schemeClr val="bg1"/>
                </a:solidFill>
              </a:rPr>
              <a:t/>
            </a:r>
            <a:br>
              <a:rPr lang="da-DK" sz="2300" dirty="0">
                <a:solidFill>
                  <a:schemeClr val="bg1"/>
                </a:solidFill>
              </a:rPr>
            </a:br>
            <a:r>
              <a:rPr lang="da-DK" sz="2300" dirty="0">
                <a:solidFill>
                  <a:schemeClr val="bg1"/>
                </a:solidFill>
              </a:rPr>
              <a:t/>
            </a:r>
            <a:br>
              <a:rPr lang="da-DK" sz="2300" dirty="0">
                <a:solidFill>
                  <a:schemeClr val="bg1"/>
                </a:solidFill>
              </a:rPr>
            </a:br>
            <a:r>
              <a:rPr lang="da-DK" sz="2300" b="0" dirty="0">
                <a:solidFill>
                  <a:schemeClr val="bg1"/>
                </a:solidFill>
              </a:rPr>
              <a:t>I dette dokument finder du slides, der kan anvendes i præsentationen af anbefalingerne om børneinddragelse i </a:t>
            </a:r>
            <a:r>
              <a:rPr lang="da-DK" sz="2300" b="0" dirty="0" smtClean="0">
                <a:solidFill>
                  <a:schemeClr val="bg1"/>
                </a:solidFill>
              </a:rPr>
              <a:t>sagsbehandlingen, som er udarbejdet af Partnerskab om Børnene Først.</a:t>
            </a:r>
          </a:p>
          <a:p>
            <a:endParaRPr lang="da-DK" sz="2300" b="0" dirty="0" smtClean="0">
              <a:solidFill>
                <a:schemeClr val="bg1"/>
              </a:solidFill>
            </a:endParaRPr>
          </a:p>
          <a:p>
            <a:r>
              <a:rPr lang="da-DK" sz="2300" b="0" dirty="0" smtClean="0">
                <a:solidFill>
                  <a:schemeClr val="bg1"/>
                </a:solidFill>
              </a:rPr>
              <a:t>Disse slides er til dig, som enten er chef, leder eller medarbejder på myndighedsområdet i én af landets kommuner, og som ønsker inspiration til at arbejde med børneinddragelse i sagsbehandlingen.</a:t>
            </a:r>
            <a:endParaRPr lang="da-DK" sz="2300" b="0" dirty="0">
              <a:solidFill>
                <a:schemeClr val="bg1"/>
              </a:solidFill>
            </a:endParaRPr>
          </a:p>
          <a:p>
            <a:endParaRPr lang="da-DK" sz="2300" b="0" dirty="0">
              <a:solidFill>
                <a:schemeClr val="bg1"/>
              </a:solidFill>
            </a:endParaRPr>
          </a:p>
          <a:p>
            <a:r>
              <a:rPr lang="da-DK" sz="2300" b="0" dirty="0">
                <a:solidFill>
                  <a:schemeClr val="bg1"/>
                </a:solidFill>
              </a:rPr>
              <a:t>Der er indsat noter i notefeltet, som du kan bruge som inspiration til at formidle indholdet</a:t>
            </a:r>
            <a:r>
              <a:rPr lang="da-DK" sz="2300" b="0" dirty="0" smtClean="0">
                <a:solidFill>
                  <a:schemeClr val="bg1"/>
                </a:solidFill>
              </a:rPr>
              <a:t>. </a:t>
            </a:r>
            <a:r>
              <a:rPr lang="da-DK" sz="2300" b="0" dirty="0">
                <a:solidFill>
                  <a:schemeClr val="bg1"/>
                </a:solidFill>
              </a:rPr>
              <a:t>Noter er skrevet i stikordsformat. De lægger vægt på de centrale dele af formidlingen, men er ikke udtømmende for det </a:t>
            </a:r>
            <a:r>
              <a:rPr lang="da-DK" sz="2300" b="0" dirty="0" smtClean="0">
                <a:solidFill>
                  <a:schemeClr val="bg1"/>
                </a:solidFill>
              </a:rPr>
              <a:t>indhold, </a:t>
            </a:r>
            <a:r>
              <a:rPr lang="da-DK" sz="2300" b="0" dirty="0">
                <a:solidFill>
                  <a:schemeClr val="bg1"/>
                </a:solidFill>
              </a:rPr>
              <a:t>som præsenteres. </a:t>
            </a:r>
            <a:endParaRPr lang="da-DK" sz="2300" b="0" dirty="0" smtClean="0">
              <a:solidFill>
                <a:schemeClr val="bg1"/>
              </a:solidFill>
            </a:endParaRPr>
          </a:p>
          <a:p>
            <a:endParaRPr lang="da-DK" sz="2300" b="0" dirty="0">
              <a:solidFill>
                <a:schemeClr val="bg1"/>
              </a:solidFill>
            </a:endParaRPr>
          </a:p>
          <a:p>
            <a:r>
              <a:rPr lang="da-DK" sz="2300" b="0" dirty="0">
                <a:solidFill>
                  <a:schemeClr val="bg1"/>
                </a:solidFill>
              </a:rPr>
              <a:t>Alle slides er </a:t>
            </a:r>
            <a:r>
              <a:rPr lang="da-DK" sz="2300" b="0" dirty="0" err="1" smtClean="0">
                <a:solidFill>
                  <a:schemeClr val="bg1"/>
                </a:solidFill>
              </a:rPr>
              <a:t>redigerbare</a:t>
            </a:r>
            <a:r>
              <a:rPr lang="da-DK" sz="2300" b="0" dirty="0" smtClean="0">
                <a:solidFill>
                  <a:schemeClr val="bg1"/>
                </a:solidFill>
              </a:rPr>
              <a:t> </a:t>
            </a:r>
            <a:r>
              <a:rPr lang="da-DK" sz="2300" b="0" dirty="0">
                <a:solidFill>
                  <a:schemeClr val="bg1"/>
                </a:solidFill>
              </a:rPr>
              <a:t>og kan </a:t>
            </a:r>
            <a:r>
              <a:rPr lang="da-DK" sz="2300" b="0" dirty="0" smtClean="0">
                <a:solidFill>
                  <a:schemeClr val="bg1"/>
                </a:solidFill>
              </a:rPr>
              <a:t>tilpasses efter behov.</a:t>
            </a:r>
            <a:endParaRPr lang="da-DK" sz="2300" b="0" dirty="0">
              <a:solidFill>
                <a:schemeClr val="bg1"/>
              </a:solidFill>
            </a:endParaRPr>
          </a:p>
          <a:p>
            <a:endParaRPr lang="da-DK" dirty="0"/>
          </a:p>
        </p:txBody>
      </p:sp>
      <p:sp>
        <p:nvSpPr>
          <p:cNvPr id="3" name="Pladsholder til sidefod 2"/>
          <p:cNvSpPr>
            <a:spLocks noGrp="1"/>
          </p:cNvSpPr>
          <p:nvPr>
            <p:ph type="ftr" sz="quarter" idx="3"/>
          </p:nvPr>
        </p:nvSpPr>
        <p:spPr/>
        <p:txBody>
          <a:bodyPr/>
          <a:lstStyle/>
          <a:p>
            <a:r>
              <a:rPr lang="da-DK" dirty="0"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2</a:t>
            </a:fld>
            <a:endParaRPr lang="da-DK" dirty="0"/>
          </a:p>
        </p:txBody>
      </p:sp>
      <p:sp>
        <p:nvSpPr>
          <p:cNvPr id="5" name="Pladsholder til indhold 4"/>
          <p:cNvSpPr>
            <a:spLocks noGrp="1"/>
          </p:cNvSpPr>
          <p:nvPr>
            <p:ph idx="1"/>
          </p:nvPr>
        </p:nvSpPr>
        <p:spPr/>
        <p:txBody>
          <a:bodyPr>
            <a:normAutofit/>
          </a:bodyPr>
          <a:lstStyle/>
          <a:p>
            <a:pPr marL="342900" indent="-342900">
              <a:lnSpc>
                <a:spcPct val="150000"/>
              </a:lnSpc>
              <a:buFont typeface="+mj-lt"/>
              <a:buAutoNum type="arabicPeriod"/>
            </a:pPr>
            <a:r>
              <a:rPr lang="da-DK" sz="1800" dirty="0" smtClean="0">
                <a:solidFill>
                  <a:schemeClr val="accent2"/>
                </a:solidFill>
              </a:rPr>
              <a:t>Introduktion til børneinddragelse og det juridiske grundlag </a:t>
            </a:r>
            <a:r>
              <a:rPr lang="da-DK" sz="1800" smtClean="0">
                <a:solidFill>
                  <a:schemeClr val="accent2"/>
                </a:solidFill>
              </a:rPr>
              <a:t>i barnet lov</a:t>
            </a:r>
            <a:endParaRPr lang="da-DK" sz="1800" dirty="0" smtClean="0">
              <a:solidFill>
                <a:schemeClr val="accent2"/>
              </a:solidFill>
            </a:endParaRPr>
          </a:p>
          <a:p>
            <a:pPr marL="342900" indent="-342900">
              <a:lnSpc>
                <a:spcPct val="150000"/>
              </a:lnSpc>
              <a:buAutoNum type="arabicPeriod"/>
            </a:pPr>
            <a:r>
              <a:rPr lang="da-DK" sz="1800" dirty="0" smtClean="0">
                <a:solidFill>
                  <a:schemeClr val="accent2"/>
                </a:solidFill>
              </a:rPr>
              <a:t>Præsentation af anbefalingernes opbygning  </a:t>
            </a:r>
          </a:p>
          <a:p>
            <a:pPr marL="342900" indent="-342900">
              <a:lnSpc>
                <a:spcPct val="150000"/>
              </a:lnSpc>
              <a:buAutoNum type="arabicPeriod"/>
            </a:pPr>
            <a:r>
              <a:rPr lang="da-DK" sz="1800" dirty="0" smtClean="0">
                <a:solidFill>
                  <a:schemeClr val="accent2"/>
                </a:solidFill>
              </a:rPr>
              <a:t>Præsentation af anbefalingerne </a:t>
            </a:r>
          </a:p>
          <a:p>
            <a:pPr marL="342900" indent="-342900">
              <a:lnSpc>
                <a:spcPct val="150000"/>
              </a:lnSpc>
              <a:buAutoNum type="arabicPeriod"/>
            </a:pPr>
            <a:r>
              <a:rPr lang="da-DK" sz="1800" dirty="0" smtClean="0">
                <a:solidFill>
                  <a:schemeClr val="accent2"/>
                </a:solidFill>
              </a:rPr>
              <a:t>Kort introduktion til praksiseksempler </a:t>
            </a:r>
          </a:p>
          <a:p>
            <a:pPr marL="342900" indent="-342900">
              <a:lnSpc>
                <a:spcPct val="150000"/>
              </a:lnSpc>
              <a:buFont typeface="Arial" panose="020B0604020202020204" pitchFamily="34" charset="0"/>
              <a:buAutoNum type="arabicPeriod"/>
            </a:pPr>
            <a:r>
              <a:rPr lang="da-DK" sz="1800" dirty="0" smtClean="0">
                <a:solidFill>
                  <a:schemeClr val="accent2"/>
                </a:solidFill>
              </a:rPr>
              <a:t>Refleksionsspørgsmål til at arbejde </a:t>
            </a:r>
            <a:r>
              <a:rPr lang="da-DK" sz="1800" dirty="0">
                <a:solidFill>
                  <a:schemeClr val="accent2"/>
                </a:solidFill>
              </a:rPr>
              <a:t>med </a:t>
            </a:r>
            <a:r>
              <a:rPr lang="da-DK" sz="1800" dirty="0" smtClean="0">
                <a:solidFill>
                  <a:schemeClr val="accent2"/>
                </a:solidFill>
              </a:rPr>
              <a:t>anbefalingerne</a:t>
            </a:r>
          </a:p>
          <a:p>
            <a:pPr marL="342900" indent="-342900">
              <a:lnSpc>
                <a:spcPct val="150000"/>
              </a:lnSpc>
              <a:buFont typeface="Arial" panose="020B0604020202020204" pitchFamily="34" charset="0"/>
              <a:buAutoNum type="arabicPeriod"/>
            </a:pPr>
            <a:r>
              <a:rPr lang="da-DK" sz="1800" dirty="0" smtClean="0">
                <a:solidFill>
                  <a:schemeClr val="accent2"/>
                </a:solidFill>
              </a:rPr>
              <a:t>Introduktion </a:t>
            </a:r>
            <a:r>
              <a:rPr lang="da-DK" sz="1800" dirty="0">
                <a:solidFill>
                  <a:schemeClr val="accent2"/>
                </a:solidFill>
              </a:rPr>
              <a:t>til Partnerskab om Børnene Først </a:t>
            </a:r>
          </a:p>
          <a:p>
            <a:pPr marL="342900" indent="-342900">
              <a:lnSpc>
                <a:spcPct val="150000"/>
              </a:lnSpc>
              <a:buAutoNum type="arabicPeriod"/>
            </a:pPr>
            <a:endParaRPr lang="da-DK" sz="1800" dirty="0" smtClean="0">
              <a:solidFill>
                <a:schemeClr val="accent2"/>
              </a:solidFill>
            </a:endParaRPr>
          </a:p>
        </p:txBody>
      </p:sp>
      <p:sp>
        <p:nvSpPr>
          <p:cNvPr id="6" name="Titel 5"/>
          <p:cNvSpPr>
            <a:spLocks noGrp="1"/>
          </p:cNvSpPr>
          <p:nvPr>
            <p:ph type="title"/>
          </p:nvPr>
        </p:nvSpPr>
        <p:spPr/>
        <p:txBody>
          <a:bodyPr/>
          <a:lstStyle/>
          <a:p>
            <a:r>
              <a:rPr lang="da-DK" sz="2800" dirty="0" smtClean="0">
                <a:solidFill>
                  <a:srgbClr val="2F526F"/>
                </a:solidFill>
              </a:rPr>
              <a:t>Indhold</a:t>
            </a:r>
            <a:endParaRPr lang="da-DK" dirty="0">
              <a:solidFill>
                <a:srgbClr val="2F526F"/>
              </a:solidFill>
            </a:endParaRPr>
          </a:p>
        </p:txBody>
      </p:sp>
    </p:spTree>
    <p:extLst>
      <p:ext uri="{BB962C8B-B14F-4D97-AF65-F5344CB8AC3E}">
        <p14:creationId xmlns:p14="http://schemas.microsoft.com/office/powerpoint/2010/main" val="1337532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solidFill>
                  <a:schemeClr val="accent2"/>
                </a:solidFill>
              </a:rPr>
              <a:t>Praksiseksempler</a:t>
            </a:r>
          </a:p>
        </p:txBody>
      </p:sp>
    </p:spTree>
    <p:extLst>
      <p:ext uri="{BB962C8B-B14F-4D97-AF65-F5344CB8AC3E}">
        <p14:creationId xmlns:p14="http://schemas.microsoft.com/office/powerpoint/2010/main" val="38629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p:cNvPicPr>
            <a:picLocks noGrp="1" noChangeAspect="1"/>
          </p:cNvPicPr>
          <p:nvPr>
            <p:ph sz="half" idx="2"/>
          </p:nvPr>
        </p:nvPicPr>
        <p:blipFill>
          <a:blip r:embed="rId3"/>
          <a:stretch>
            <a:fillRect/>
          </a:stretch>
        </p:blipFill>
        <p:spPr>
          <a:xfrm rot="512049">
            <a:off x="6670387" y="1434006"/>
            <a:ext cx="4754472" cy="3362371"/>
          </a:xfrm>
          <a:prstGeom prst="rect">
            <a:avLst/>
          </a:prstGeom>
        </p:spPr>
      </p:pic>
      <p:sp>
        <p:nvSpPr>
          <p:cNvPr id="3" name="Pladsholder til tekst 2"/>
          <p:cNvSpPr>
            <a:spLocks noGrp="1"/>
          </p:cNvSpPr>
          <p:nvPr>
            <p:ph type="body" sz="quarter" idx="13"/>
          </p:nvPr>
        </p:nvSpPr>
        <p:spPr/>
        <p:txBody>
          <a:bodyPr/>
          <a:lstStyle/>
          <a:p>
            <a:pPr marL="285750" indent="-285750">
              <a:buFont typeface="Wingdings" panose="05000000000000000000" pitchFamily="2" charset="2"/>
              <a:buChar char="Ø"/>
            </a:pPr>
            <a:r>
              <a:rPr lang="da-DK" sz="1600" dirty="0">
                <a:solidFill>
                  <a:srgbClr val="002060"/>
                </a:solidFill>
              </a:rPr>
              <a:t>Aalborg Kommune – Et fælles børnesyn</a:t>
            </a:r>
          </a:p>
          <a:p>
            <a:pPr marL="285750" indent="-285750">
              <a:buFont typeface="Wingdings" panose="05000000000000000000" pitchFamily="2" charset="2"/>
              <a:buChar char="Ø"/>
            </a:pPr>
            <a:r>
              <a:rPr lang="da-DK" sz="1600" dirty="0">
                <a:solidFill>
                  <a:srgbClr val="002060"/>
                </a:solidFill>
              </a:rPr>
              <a:t>Roskilde Kommune – Organisatoriske rammer for god børneinddragelse</a:t>
            </a:r>
          </a:p>
          <a:p>
            <a:pPr marL="285750" indent="-285750">
              <a:buFont typeface="Wingdings" panose="05000000000000000000" pitchFamily="2" charset="2"/>
              <a:buChar char="Ø"/>
            </a:pPr>
            <a:r>
              <a:rPr lang="da-DK" sz="1600" dirty="0">
                <a:solidFill>
                  <a:srgbClr val="002060"/>
                </a:solidFill>
              </a:rPr>
              <a:t>Middelfart Kommune – Børnebrevet </a:t>
            </a:r>
          </a:p>
          <a:p>
            <a:pPr marL="285750" indent="-285750">
              <a:buFont typeface="Wingdings" panose="05000000000000000000" pitchFamily="2" charset="2"/>
              <a:buChar char="Ø"/>
            </a:pPr>
            <a:r>
              <a:rPr lang="da-DK" sz="1600" dirty="0">
                <a:solidFill>
                  <a:srgbClr val="002060"/>
                </a:solidFill>
              </a:rPr>
              <a:t>Aarhus Kommune – Tættere på familien </a:t>
            </a:r>
          </a:p>
          <a:p>
            <a:pPr marL="285750" indent="-285750">
              <a:buFont typeface="Wingdings" panose="05000000000000000000" pitchFamily="2" charset="2"/>
              <a:buChar char="Ø"/>
            </a:pPr>
            <a:r>
              <a:rPr lang="da-DK" sz="1600" dirty="0">
                <a:solidFill>
                  <a:srgbClr val="002060"/>
                </a:solidFill>
              </a:rPr>
              <a:t>Herlev Kommune – </a:t>
            </a:r>
            <a:r>
              <a:rPr lang="da-DK" sz="1600" dirty="0" err="1">
                <a:solidFill>
                  <a:srgbClr val="002060"/>
                </a:solidFill>
              </a:rPr>
              <a:t>Talking</a:t>
            </a:r>
            <a:r>
              <a:rPr lang="da-DK" sz="1600" dirty="0">
                <a:solidFill>
                  <a:srgbClr val="002060"/>
                </a:solidFill>
              </a:rPr>
              <a:t> Mats</a:t>
            </a:r>
          </a:p>
          <a:p>
            <a:pPr marL="285750" indent="-285750">
              <a:buFont typeface="Wingdings" panose="05000000000000000000" pitchFamily="2" charset="2"/>
              <a:buChar char="Ø"/>
            </a:pPr>
            <a:r>
              <a:rPr lang="da-DK" sz="1600" dirty="0">
                <a:solidFill>
                  <a:srgbClr val="002060"/>
                </a:solidFill>
              </a:rPr>
              <a:t>Favrskov Kommune – Inddragende netværksmøde</a:t>
            </a:r>
          </a:p>
          <a:p>
            <a:pPr marL="285750" indent="-285750">
              <a:buFont typeface="Wingdings" panose="05000000000000000000" pitchFamily="2" charset="2"/>
              <a:buChar char="Ø"/>
            </a:pPr>
            <a:r>
              <a:rPr lang="da-DK" sz="1600" dirty="0">
                <a:solidFill>
                  <a:srgbClr val="002060"/>
                </a:solidFill>
              </a:rPr>
              <a:t>Svendborg Kommune – Match mellem børn og unge og </a:t>
            </a:r>
            <a:r>
              <a:rPr lang="da-DK" sz="1600" dirty="0" smtClean="0">
                <a:solidFill>
                  <a:srgbClr val="002060"/>
                </a:solidFill>
              </a:rPr>
              <a:t>anbringelsessted. </a:t>
            </a:r>
            <a:endParaRPr lang="da-DK" sz="1600" dirty="0">
              <a:solidFill>
                <a:srgbClr val="002060"/>
              </a:solidFill>
            </a:endParaRPr>
          </a:p>
          <a:p>
            <a:endParaRPr lang="da-DK" dirty="0"/>
          </a:p>
        </p:txBody>
      </p:sp>
      <p:sp>
        <p:nvSpPr>
          <p:cNvPr id="4" name="Pladsholder til sidefod 3"/>
          <p:cNvSpPr>
            <a:spLocks noGrp="1"/>
          </p:cNvSpPr>
          <p:nvPr>
            <p:ph type="ftr" sz="quarter" idx="3"/>
          </p:nvPr>
        </p:nvSpPr>
        <p:spPr/>
        <p:txBody>
          <a:bodyPr/>
          <a:lstStyle/>
          <a:p>
            <a:r>
              <a:rPr lang="da-DK" smtClean="0"/>
              <a:t>Anbefalinger til børneinddragelse i sagsbehandlingen</a:t>
            </a:r>
            <a:endParaRPr lang="da-DK" dirty="0"/>
          </a:p>
        </p:txBody>
      </p:sp>
      <p:sp>
        <p:nvSpPr>
          <p:cNvPr id="5" name="Pladsholder til slidenummer 4"/>
          <p:cNvSpPr>
            <a:spLocks noGrp="1"/>
          </p:cNvSpPr>
          <p:nvPr>
            <p:ph type="sldNum" sz="quarter" idx="4"/>
          </p:nvPr>
        </p:nvSpPr>
        <p:spPr/>
        <p:txBody>
          <a:bodyPr/>
          <a:lstStyle/>
          <a:p>
            <a:r>
              <a:rPr lang="da-DK" smtClean="0"/>
              <a:t>Side </a:t>
            </a:r>
            <a:fld id="{1C4DB2EE-0873-4EBD-BD17-6A767A2B9A33}" type="slidenum">
              <a:rPr lang="da-DK" smtClean="0"/>
              <a:pPr/>
              <a:t>21</a:t>
            </a:fld>
            <a:endParaRPr lang="da-DK" dirty="0"/>
          </a:p>
        </p:txBody>
      </p:sp>
      <p:sp>
        <p:nvSpPr>
          <p:cNvPr id="6" name="Titel 5"/>
          <p:cNvSpPr>
            <a:spLocks noGrp="1"/>
          </p:cNvSpPr>
          <p:nvPr>
            <p:ph type="title"/>
          </p:nvPr>
        </p:nvSpPr>
        <p:spPr/>
        <p:txBody>
          <a:bodyPr/>
          <a:lstStyle/>
          <a:p>
            <a:r>
              <a:rPr lang="da-DK" sz="2400" dirty="0">
                <a:solidFill>
                  <a:srgbClr val="2F526F"/>
                </a:solidFill>
              </a:rPr>
              <a:t>Syv praksiseksempler på kommunernes inddragelse af børn og unge</a:t>
            </a:r>
            <a:br>
              <a:rPr lang="da-DK" sz="2400" dirty="0">
                <a:solidFill>
                  <a:srgbClr val="2F526F"/>
                </a:solidFill>
              </a:rPr>
            </a:br>
            <a:endParaRPr lang="da-DK" sz="2400" dirty="0">
              <a:solidFill>
                <a:srgbClr val="2F526F"/>
              </a:solidFill>
            </a:endParaRPr>
          </a:p>
        </p:txBody>
      </p:sp>
    </p:spTree>
    <p:extLst>
      <p:ext uri="{BB962C8B-B14F-4D97-AF65-F5344CB8AC3E}">
        <p14:creationId xmlns:p14="http://schemas.microsoft.com/office/powerpoint/2010/main" val="1475763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4"/>
          </p:nvPr>
        </p:nvSpPr>
        <p:spPr/>
        <p:txBody>
          <a:bodyPr/>
          <a:lstStyle/>
          <a:p>
            <a:r>
              <a:rPr lang="da-DK" smtClean="0"/>
              <a:t>Side </a:t>
            </a:r>
            <a:fld id="{1C4DB2EE-0873-4EBD-BD17-6A767A2B9A33}" type="slidenum">
              <a:rPr lang="da-DK" smtClean="0"/>
              <a:pPr/>
              <a:t>22</a:t>
            </a:fld>
            <a:endParaRPr lang="da-DK" dirty="0"/>
          </a:p>
        </p:txBody>
      </p:sp>
      <p:sp>
        <p:nvSpPr>
          <p:cNvPr id="2" name="Pladsholder til sidefod 1"/>
          <p:cNvSpPr>
            <a:spLocks noGrp="1"/>
          </p:cNvSpPr>
          <p:nvPr>
            <p:ph type="ftr" sz="quarter" idx="3"/>
          </p:nvPr>
        </p:nvSpPr>
        <p:spPr/>
        <p:txBody>
          <a:bodyPr/>
          <a:lstStyle/>
          <a:p>
            <a:r>
              <a:rPr lang="da-DK" dirty="0" smtClean="0"/>
              <a:t>Anbefalinger til børneinddragelse i sagsbehandlingen</a:t>
            </a:r>
            <a:endParaRPr lang="da-DK" dirty="0"/>
          </a:p>
        </p:txBody>
      </p:sp>
      <p:sp>
        <p:nvSpPr>
          <p:cNvPr id="4" name="Pladsholder til indhold 3"/>
          <p:cNvSpPr>
            <a:spLocks noGrp="1"/>
          </p:cNvSpPr>
          <p:nvPr>
            <p:ph idx="1"/>
          </p:nvPr>
        </p:nvSpPr>
        <p:spPr/>
        <p:txBody>
          <a:bodyPr/>
          <a:lstStyle/>
          <a:p>
            <a:endParaRPr lang="da-DK" sz="1600" dirty="0" smtClean="0"/>
          </a:p>
          <a:p>
            <a:r>
              <a:rPr lang="da-DK" sz="1600" dirty="0" smtClean="0"/>
              <a:t>Praksiseksemplernes </a:t>
            </a:r>
            <a:r>
              <a:rPr lang="da-DK" sz="1600" dirty="0"/>
              <a:t>formål:</a:t>
            </a:r>
          </a:p>
          <a:p>
            <a:endParaRPr lang="da-DK" sz="1600" dirty="0"/>
          </a:p>
          <a:p>
            <a:pPr marL="285750" indent="-285750">
              <a:buFont typeface="Wingdings" panose="05000000000000000000" pitchFamily="2" charset="2"/>
              <a:buChar char="Ø"/>
            </a:pPr>
            <a:r>
              <a:rPr lang="da-DK" sz="1600" dirty="0"/>
              <a:t>Beskriver gode eksempler og erfaringer med </a:t>
            </a:r>
            <a:r>
              <a:rPr lang="da-DK" sz="1600" dirty="0" smtClean="0"/>
              <a:t>børneinddragelse.</a:t>
            </a:r>
            <a:endParaRPr lang="da-DK" sz="1600" dirty="0"/>
          </a:p>
          <a:p>
            <a:pPr marL="285750" indent="-285750">
              <a:buFont typeface="Wingdings" panose="05000000000000000000" pitchFamily="2" charset="2"/>
              <a:buChar char="Ø"/>
            </a:pPr>
            <a:r>
              <a:rPr lang="da-DK" sz="1600" dirty="0"/>
              <a:t>Tilbyder inspiration til, hvordan anbefalingerne kan omsættes til </a:t>
            </a:r>
            <a:r>
              <a:rPr lang="da-DK" sz="1600" dirty="0" smtClean="0"/>
              <a:t>praksis.</a:t>
            </a:r>
            <a:endParaRPr lang="da-DK" sz="1600" dirty="0"/>
          </a:p>
          <a:p>
            <a:pPr marL="285750" indent="-285750">
              <a:buFont typeface="Wingdings" panose="05000000000000000000" pitchFamily="2" charset="2"/>
              <a:buChar char="Ø"/>
            </a:pPr>
            <a:r>
              <a:rPr lang="da-DK" sz="1600" dirty="0"/>
              <a:t>Giver eksempler på konkrete metoder og </a:t>
            </a:r>
            <a:r>
              <a:rPr lang="da-DK" sz="1600" dirty="0" smtClean="0"/>
              <a:t>redskaber.</a:t>
            </a:r>
            <a:endParaRPr lang="da-DK" sz="1600" dirty="0"/>
          </a:p>
          <a:p>
            <a:pPr marL="285750" indent="-285750">
              <a:buFont typeface="Wingdings" panose="05000000000000000000" pitchFamily="2" charset="2"/>
              <a:buChar char="Ø"/>
            </a:pPr>
            <a:endParaRPr lang="da-DK" sz="1800" dirty="0" smtClean="0">
              <a:solidFill>
                <a:srgbClr val="002060"/>
              </a:solidFill>
            </a:endParaRPr>
          </a:p>
        </p:txBody>
      </p:sp>
      <p:sp>
        <p:nvSpPr>
          <p:cNvPr id="14" name="Titel 13"/>
          <p:cNvSpPr>
            <a:spLocks noGrp="1"/>
          </p:cNvSpPr>
          <p:nvPr>
            <p:ph type="title"/>
          </p:nvPr>
        </p:nvSpPr>
        <p:spPr>
          <a:xfrm>
            <a:off x="5519928" y="908720"/>
            <a:ext cx="5851457" cy="612070"/>
          </a:xfrm>
        </p:spPr>
        <p:txBody>
          <a:bodyPr/>
          <a:lstStyle/>
          <a:p>
            <a:r>
              <a:rPr lang="da-DK" sz="2400" dirty="0" smtClean="0">
                <a:solidFill>
                  <a:srgbClr val="2F526F"/>
                </a:solidFill>
              </a:rPr>
              <a:t>Syv praksiseksempler </a:t>
            </a:r>
            <a:r>
              <a:rPr lang="da-DK" sz="2400" dirty="0">
                <a:solidFill>
                  <a:srgbClr val="2F526F"/>
                </a:solidFill>
              </a:rPr>
              <a:t>på kommunernes inddragelse af børn og unge</a:t>
            </a:r>
            <a:r>
              <a:rPr lang="da-DK" dirty="0" smtClean="0">
                <a:solidFill>
                  <a:srgbClr val="2F526F"/>
                </a:solidFill>
              </a:rPr>
              <a:t/>
            </a:r>
            <a:br>
              <a:rPr lang="da-DK" dirty="0" smtClean="0">
                <a:solidFill>
                  <a:srgbClr val="2F526F"/>
                </a:solidFill>
              </a:rPr>
            </a:br>
            <a:endParaRPr lang="da-DK" sz="1800" dirty="0">
              <a:solidFill>
                <a:srgbClr val="2F526F"/>
              </a:solidFill>
            </a:endParaRPr>
          </a:p>
        </p:txBody>
      </p:sp>
      <p:pic>
        <p:nvPicPr>
          <p:cNvPr id="7" name="Pladsholder til billede 6"/>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3221" b="3221"/>
          <a:stretch>
            <a:fillRect/>
          </a:stretch>
        </p:blipFill>
        <p:spPr/>
      </p:pic>
    </p:spTree>
    <p:extLst>
      <p:ext uri="{BB962C8B-B14F-4D97-AF65-F5344CB8AC3E}">
        <p14:creationId xmlns:p14="http://schemas.microsoft.com/office/powerpoint/2010/main" val="370821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solidFill>
                  <a:schemeClr val="accent2"/>
                </a:solidFill>
              </a:rPr>
              <a:t>Refleksionsspørgsmål</a:t>
            </a:r>
            <a:endParaRPr lang="da-DK" b="1" dirty="0">
              <a:solidFill>
                <a:schemeClr val="accent2"/>
              </a:solidFill>
            </a:endParaRPr>
          </a:p>
        </p:txBody>
      </p:sp>
    </p:spTree>
    <p:extLst>
      <p:ext uri="{BB962C8B-B14F-4D97-AF65-F5344CB8AC3E}">
        <p14:creationId xmlns:p14="http://schemas.microsoft.com/office/powerpoint/2010/main" val="40036307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2414"/>
            <a:ext cx="5591944" cy="6855586"/>
          </a:xfrm>
          <a:prstGeom prst="rect">
            <a:avLst/>
          </a:prstGeom>
          <a:solidFill>
            <a:srgbClr val="977B78"/>
          </a:solidFill>
          <a:ln>
            <a:solidFill>
              <a:srgbClr val="977B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p:cNvSpPr>
            <a:spLocks noGrp="1"/>
          </p:cNvSpPr>
          <p:nvPr>
            <p:ph type="body" sz="quarter" idx="17"/>
          </p:nvPr>
        </p:nvSpPr>
        <p:spPr>
          <a:xfrm>
            <a:off x="383703" y="908720"/>
            <a:ext cx="4824537" cy="4857447"/>
          </a:xfrm>
          <a:ln>
            <a:solidFill>
              <a:srgbClr val="977B78"/>
            </a:solidFill>
          </a:ln>
        </p:spPr>
        <p:txBody>
          <a:bodyPr>
            <a:normAutofit fontScale="92500" lnSpcReduction="10000"/>
          </a:bodyPr>
          <a:lstStyle/>
          <a:p>
            <a:endParaRPr lang="da-DK" sz="3200" dirty="0">
              <a:solidFill>
                <a:schemeClr val="bg1"/>
              </a:solidFill>
            </a:endParaRPr>
          </a:p>
          <a:p>
            <a:pPr algn="ctr"/>
            <a:endParaRPr lang="da-DK" sz="3000" dirty="0" smtClean="0">
              <a:solidFill>
                <a:schemeClr val="bg1"/>
              </a:solidFill>
            </a:endParaRPr>
          </a:p>
          <a:p>
            <a:pPr algn="ctr"/>
            <a:r>
              <a:rPr lang="da-DK" sz="3200" dirty="0" smtClean="0">
                <a:solidFill>
                  <a:schemeClr val="bg1"/>
                </a:solidFill>
              </a:rPr>
              <a:t>I kan hente inspiration til jeres videre arbejde med anbefalingerne i refleksionsspørgsmålene samt i praksiseksemplerne på kommunernes arbejde med børneinddragelse i sagsbehandlingen </a:t>
            </a:r>
            <a:endParaRPr lang="da-DK" sz="3200" dirty="0">
              <a:solidFill>
                <a:schemeClr val="bg1"/>
              </a:solidFill>
            </a:endParaRPr>
          </a:p>
        </p:txBody>
      </p:sp>
      <p:sp>
        <p:nvSpPr>
          <p:cNvPr id="3" name="Pladsholder til sidefod 2"/>
          <p:cNvSpPr>
            <a:spLocks noGrp="1"/>
          </p:cNvSpPr>
          <p:nvPr>
            <p:ph type="ftr" sz="quarter" idx="3"/>
          </p:nvPr>
        </p:nvSpPr>
        <p:spPr/>
        <p:txBody>
          <a:bodyPr/>
          <a:lstStyle/>
          <a:p>
            <a:r>
              <a:rPr lang="da-DK" dirty="0" smtClean="0"/>
              <a:t>Anbefalinger til børneinddragelse i sagsbehandlingen</a:t>
            </a:r>
            <a:endParaRPr lang="da-DK" dirty="0"/>
          </a:p>
        </p:txBody>
      </p:sp>
      <p:sp>
        <p:nvSpPr>
          <p:cNvPr id="4" name="Pladsholder til slidenummer 3"/>
          <p:cNvSpPr>
            <a:spLocks noGrp="1"/>
          </p:cNvSpPr>
          <p:nvPr>
            <p:ph type="sldNum" sz="quarter" idx="4"/>
          </p:nvPr>
        </p:nvSpPr>
        <p:spPr/>
        <p:txBody>
          <a:bodyPr/>
          <a:lstStyle/>
          <a:p>
            <a:r>
              <a:rPr lang="da-DK" smtClean="0"/>
              <a:t>Side </a:t>
            </a:r>
            <a:fld id="{1C4DB2EE-0873-4EBD-BD17-6A767A2B9A33}" type="slidenum">
              <a:rPr lang="da-DK" smtClean="0"/>
              <a:pPr/>
              <a:t>24</a:t>
            </a:fld>
            <a:endParaRPr lang="da-DK" dirty="0"/>
          </a:p>
        </p:txBody>
      </p:sp>
      <p:sp>
        <p:nvSpPr>
          <p:cNvPr id="5" name="Pladsholder til indhold 4"/>
          <p:cNvSpPr>
            <a:spLocks noGrp="1"/>
          </p:cNvSpPr>
          <p:nvPr>
            <p:ph idx="1"/>
          </p:nvPr>
        </p:nvSpPr>
        <p:spPr/>
        <p:txBody>
          <a:bodyPr>
            <a:noAutofit/>
          </a:bodyPr>
          <a:lstStyle/>
          <a:p>
            <a:pPr marL="342900" indent="-342900">
              <a:buAutoNum type="arabicPeriod"/>
            </a:pPr>
            <a:r>
              <a:rPr lang="da-DK" sz="1600" dirty="0" smtClean="0">
                <a:solidFill>
                  <a:schemeClr val="accent2">
                    <a:lumMod val="75000"/>
                  </a:schemeClr>
                </a:solidFill>
              </a:rPr>
              <a:t>Har vi (og praktiserer vi) et fælles og tidssvarende, </a:t>
            </a:r>
            <a:r>
              <a:rPr lang="da-DK" sz="1600" dirty="0">
                <a:solidFill>
                  <a:schemeClr val="accent2">
                    <a:lumMod val="75000"/>
                  </a:schemeClr>
                </a:solidFill>
              </a:rPr>
              <a:t>børnesyn på tværs af det samlede børne- og ungeområde i </a:t>
            </a:r>
            <a:r>
              <a:rPr lang="da-DK" sz="1600" dirty="0" smtClean="0">
                <a:solidFill>
                  <a:schemeClr val="accent2">
                    <a:lumMod val="75000"/>
                  </a:schemeClr>
                </a:solidFill>
              </a:rPr>
              <a:t>kommunen?  </a:t>
            </a:r>
          </a:p>
          <a:p>
            <a:pPr marL="342900" indent="-342900">
              <a:buAutoNum type="arabicPeriod"/>
            </a:pPr>
            <a:r>
              <a:rPr lang="da-DK" sz="1600" dirty="0" smtClean="0">
                <a:solidFill>
                  <a:schemeClr val="accent2">
                    <a:lumMod val="75000"/>
                  </a:schemeClr>
                </a:solidFill>
              </a:rPr>
              <a:t>Understøtter vores organisering og arbejdsgange, </a:t>
            </a:r>
            <a:r>
              <a:rPr lang="da-DK" sz="1600" dirty="0">
                <a:solidFill>
                  <a:schemeClr val="accent2">
                    <a:lumMod val="75000"/>
                  </a:schemeClr>
                </a:solidFill>
              </a:rPr>
              <a:t>at </a:t>
            </a:r>
            <a:r>
              <a:rPr lang="da-DK" sz="1600" dirty="0" smtClean="0">
                <a:solidFill>
                  <a:schemeClr val="accent2">
                    <a:lumMod val="75000"/>
                  </a:schemeClr>
                </a:solidFill>
              </a:rPr>
              <a:t>der arbejdes </a:t>
            </a:r>
            <a:r>
              <a:rPr lang="da-DK" sz="1600" dirty="0">
                <a:solidFill>
                  <a:schemeClr val="accent2">
                    <a:lumMod val="75000"/>
                  </a:schemeClr>
                </a:solidFill>
              </a:rPr>
              <a:t>med at styrke barnets eller den unges </a:t>
            </a:r>
            <a:r>
              <a:rPr lang="da-DK" sz="1600" dirty="0" smtClean="0">
                <a:solidFill>
                  <a:schemeClr val="accent2">
                    <a:lumMod val="75000"/>
                  </a:schemeClr>
                </a:solidFill>
              </a:rPr>
              <a:t>rolle </a:t>
            </a:r>
            <a:r>
              <a:rPr lang="da-DK" sz="1600" dirty="0">
                <a:solidFill>
                  <a:schemeClr val="accent2">
                    <a:lumMod val="75000"/>
                  </a:schemeClr>
                </a:solidFill>
              </a:rPr>
              <a:t>som aktør i egen sag</a:t>
            </a:r>
            <a:r>
              <a:rPr lang="da-DK" sz="1600" dirty="0" smtClean="0">
                <a:solidFill>
                  <a:schemeClr val="accent2">
                    <a:lumMod val="75000"/>
                  </a:schemeClr>
                </a:solidFill>
              </a:rPr>
              <a:t>?</a:t>
            </a:r>
          </a:p>
          <a:p>
            <a:pPr marL="342900" indent="-342900">
              <a:buAutoNum type="arabicPeriod"/>
            </a:pPr>
            <a:r>
              <a:rPr lang="da-DK" sz="1600" dirty="0" smtClean="0">
                <a:solidFill>
                  <a:schemeClr val="accent2">
                    <a:lumMod val="75000"/>
                  </a:schemeClr>
                </a:solidFill>
              </a:rPr>
              <a:t>Understøtter vores nuværende praksis løbende </a:t>
            </a:r>
            <a:r>
              <a:rPr lang="da-DK" sz="1600" dirty="0">
                <a:solidFill>
                  <a:schemeClr val="accent2">
                    <a:lumMod val="75000"/>
                  </a:schemeClr>
                </a:solidFill>
              </a:rPr>
              <a:t>dialog med barnet eller den unge om </a:t>
            </a:r>
            <a:r>
              <a:rPr lang="da-DK" sz="1600" dirty="0" smtClean="0">
                <a:solidFill>
                  <a:schemeClr val="accent2">
                    <a:lumMod val="75000"/>
                  </a:schemeClr>
                </a:solidFill>
              </a:rPr>
              <a:t>inddragelse med brug af individuelt tilpassede kommunikationsformer?</a:t>
            </a:r>
          </a:p>
          <a:p>
            <a:pPr marL="342900" indent="-342900">
              <a:buAutoNum type="arabicPeriod"/>
            </a:pPr>
            <a:r>
              <a:rPr lang="da-DK" sz="1600" dirty="0">
                <a:solidFill>
                  <a:schemeClr val="accent2">
                    <a:lumMod val="75000"/>
                  </a:schemeClr>
                </a:solidFill>
              </a:rPr>
              <a:t>Understøtter </a:t>
            </a:r>
            <a:r>
              <a:rPr lang="da-DK" sz="1600" dirty="0" smtClean="0">
                <a:solidFill>
                  <a:schemeClr val="accent2">
                    <a:lumMod val="75000"/>
                  </a:schemeClr>
                </a:solidFill>
              </a:rPr>
              <a:t>vores praksis, at der skabes en tillidsfuld relation til alle børn og unge? </a:t>
            </a:r>
          </a:p>
          <a:p>
            <a:pPr marL="342900" indent="-342900">
              <a:buAutoNum type="arabicPeriod"/>
            </a:pPr>
            <a:r>
              <a:rPr lang="da-DK" sz="1600" dirty="0" smtClean="0">
                <a:solidFill>
                  <a:schemeClr val="accent2">
                    <a:lumMod val="75000"/>
                  </a:schemeClr>
                </a:solidFill>
              </a:rPr>
              <a:t>Understøtter vores praksis involvering </a:t>
            </a:r>
            <a:r>
              <a:rPr lang="da-DK" sz="1600" dirty="0">
                <a:solidFill>
                  <a:schemeClr val="accent2">
                    <a:lumMod val="75000"/>
                  </a:schemeClr>
                </a:solidFill>
              </a:rPr>
              <a:t>af forældre og netværk i afdækningen af </a:t>
            </a:r>
            <a:r>
              <a:rPr lang="da-DK" sz="1600" dirty="0" smtClean="0">
                <a:solidFill>
                  <a:schemeClr val="accent2">
                    <a:lumMod val="75000"/>
                  </a:schemeClr>
                </a:solidFill>
              </a:rPr>
              <a:t>barnets </a:t>
            </a:r>
            <a:r>
              <a:rPr lang="da-DK" sz="1600" dirty="0">
                <a:solidFill>
                  <a:schemeClr val="accent2">
                    <a:lumMod val="75000"/>
                  </a:schemeClr>
                </a:solidFill>
              </a:rPr>
              <a:t>eller den </a:t>
            </a:r>
            <a:r>
              <a:rPr lang="da-DK" sz="1600">
                <a:solidFill>
                  <a:schemeClr val="accent2">
                    <a:lumMod val="75000"/>
                  </a:schemeClr>
                </a:solidFill>
              </a:rPr>
              <a:t>unges </a:t>
            </a:r>
            <a:r>
              <a:rPr lang="da-DK" sz="1600" smtClean="0">
                <a:solidFill>
                  <a:schemeClr val="accent2">
                    <a:lumMod val="75000"/>
                  </a:schemeClr>
                </a:solidFill>
              </a:rPr>
              <a:t>perspektiv?</a:t>
            </a:r>
            <a:endParaRPr lang="da-DK" sz="1600" dirty="0" smtClean="0">
              <a:solidFill>
                <a:schemeClr val="accent2">
                  <a:lumMod val="75000"/>
                </a:schemeClr>
              </a:solidFill>
            </a:endParaRPr>
          </a:p>
        </p:txBody>
      </p:sp>
      <p:sp>
        <p:nvSpPr>
          <p:cNvPr id="6" name="Titel 5"/>
          <p:cNvSpPr>
            <a:spLocks noGrp="1"/>
          </p:cNvSpPr>
          <p:nvPr>
            <p:ph type="title"/>
          </p:nvPr>
        </p:nvSpPr>
        <p:spPr/>
        <p:txBody>
          <a:bodyPr/>
          <a:lstStyle/>
          <a:p>
            <a:r>
              <a:rPr lang="da-DK" sz="2800" dirty="0">
                <a:solidFill>
                  <a:schemeClr val="accent2">
                    <a:lumMod val="75000"/>
                  </a:schemeClr>
                </a:solidFill>
              </a:rPr>
              <a:t>Refleksionsspørgsmål</a:t>
            </a:r>
            <a:r>
              <a:rPr lang="da-DK" sz="3200" dirty="0">
                <a:solidFill>
                  <a:schemeClr val="accent2">
                    <a:lumMod val="75000"/>
                  </a:schemeClr>
                </a:solidFill>
              </a:rPr>
              <a:t/>
            </a:r>
            <a:br>
              <a:rPr lang="da-DK" sz="3200" dirty="0">
                <a:solidFill>
                  <a:schemeClr val="accent2">
                    <a:lumMod val="75000"/>
                  </a:schemeClr>
                </a:solidFill>
              </a:rPr>
            </a:br>
            <a:endParaRPr lang="da-DK" dirty="0"/>
          </a:p>
        </p:txBody>
      </p:sp>
    </p:spTree>
    <p:extLst>
      <p:ext uri="{BB962C8B-B14F-4D97-AF65-F5344CB8AC3E}">
        <p14:creationId xmlns:p14="http://schemas.microsoft.com/office/powerpoint/2010/main" val="2309977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9736" y="2564904"/>
            <a:ext cx="7848872" cy="1746195"/>
          </a:xfrm>
        </p:spPr>
        <p:txBody>
          <a:bodyPr/>
          <a:lstStyle/>
          <a:p>
            <a:r>
              <a:rPr lang="da-DK" b="1" dirty="0">
                <a:solidFill>
                  <a:schemeClr val="accent2"/>
                </a:solidFill>
              </a:rPr>
              <a:t>Introduktion til </a:t>
            </a:r>
            <a:r>
              <a:rPr lang="da-DK" b="1" dirty="0" smtClean="0">
                <a:solidFill>
                  <a:schemeClr val="accent2"/>
                </a:solidFill>
              </a:rPr>
              <a:t/>
            </a:r>
            <a:br>
              <a:rPr lang="da-DK" b="1" dirty="0" smtClean="0">
                <a:solidFill>
                  <a:schemeClr val="accent2"/>
                </a:solidFill>
              </a:rPr>
            </a:br>
            <a:r>
              <a:rPr lang="da-DK" b="1" dirty="0" smtClean="0">
                <a:solidFill>
                  <a:schemeClr val="accent2"/>
                </a:solidFill>
              </a:rPr>
              <a:t>Partnerskab </a:t>
            </a:r>
            <a:r>
              <a:rPr lang="da-DK" b="1" dirty="0">
                <a:solidFill>
                  <a:schemeClr val="accent2"/>
                </a:solidFill>
              </a:rPr>
              <a:t>om </a:t>
            </a:r>
            <a:r>
              <a:rPr lang="da-DK" b="1" dirty="0" smtClean="0">
                <a:solidFill>
                  <a:schemeClr val="accent2"/>
                </a:solidFill>
              </a:rPr>
              <a:t>Børnene Først </a:t>
            </a:r>
            <a:endParaRPr lang="da-DK" b="1" dirty="0">
              <a:solidFill>
                <a:schemeClr val="accent2"/>
              </a:solidFill>
            </a:endParaRPr>
          </a:p>
        </p:txBody>
      </p:sp>
    </p:spTree>
    <p:extLst>
      <p:ext uri="{BB962C8B-B14F-4D97-AF65-F5344CB8AC3E}">
        <p14:creationId xmlns:p14="http://schemas.microsoft.com/office/powerpoint/2010/main" val="174734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3216" b="3216"/>
          <a:stretch>
            <a:fillRect/>
          </a:stretch>
        </p:blipFill>
        <p:spPr/>
      </p:pic>
      <p:sp>
        <p:nvSpPr>
          <p:cNvPr id="6" name="Pladsholder til slidenummer 5"/>
          <p:cNvSpPr>
            <a:spLocks noGrp="1"/>
          </p:cNvSpPr>
          <p:nvPr>
            <p:ph type="sldNum" sz="quarter" idx="4"/>
          </p:nvPr>
        </p:nvSpPr>
        <p:spPr/>
        <p:txBody>
          <a:bodyPr/>
          <a:lstStyle/>
          <a:p>
            <a:r>
              <a:rPr lang="da-DK" smtClean="0"/>
              <a:t>Side </a:t>
            </a:r>
            <a:fld id="{1C4DB2EE-0873-4EBD-BD17-6A767A2B9A33}" type="slidenum">
              <a:rPr lang="da-DK" smtClean="0"/>
              <a:pPr/>
              <a:t>26</a:t>
            </a:fld>
            <a:endParaRPr lang="da-DK" dirty="0"/>
          </a:p>
        </p:txBody>
      </p:sp>
      <p:sp>
        <p:nvSpPr>
          <p:cNvPr id="2" name="Pladsholder til sidefod 1"/>
          <p:cNvSpPr>
            <a:spLocks noGrp="1"/>
          </p:cNvSpPr>
          <p:nvPr>
            <p:ph type="ftr" sz="quarter" idx="3"/>
          </p:nvPr>
        </p:nvSpPr>
        <p:spPr/>
        <p:txBody>
          <a:bodyPr/>
          <a:lstStyle/>
          <a:p>
            <a:r>
              <a:rPr lang="da-DK" smtClean="0"/>
              <a:t>Anbefalinger til børneinddragelse i sagsbehandlingen</a:t>
            </a:r>
            <a:endParaRPr lang="da-DK" dirty="0"/>
          </a:p>
        </p:txBody>
      </p:sp>
      <p:sp>
        <p:nvSpPr>
          <p:cNvPr id="15" name="Pladsholder til indhold 14"/>
          <p:cNvSpPr>
            <a:spLocks noGrp="1"/>
          </p:cNvSpPr>
          <p:nvPr>
            <p:ph idx="1"/>
          </p:nvPr>
        </p:nvSpPr>
        <p:spPr>
          <a:xfrm>
            <a:off x="569128" y="1447558"/>
            <a:ext cx="6318960" cy="2701522"/>
          </a:xfrm>
        </p:spPr>
        <p:txBody>
          <a:bodyPr>
            <a:normAutofit fontScale="25000" lnSpcReduction="20000"/>
          </a:bodyPr>
          <a:lstStyle/>
          <a:p>
            <a:r>
              <a:rPr lang="da-DK" sz="6400" dirty="0" smtClean="0">
                <a:solidFill>
                  <a:schemeClr val="accent2">
                    <a:lumMod val="75000"/>
                  </a:schemeClr>
                </a:solidFill>
              </a:rPr>
              <a:t>Partnerskabet </a:t>
            </a:r>
            <a:r>
              <a:rPr lang="da-DK" sz="6400" dirty="0">
                <a:solidFill>
                  <a:schemeClr val="accent2">
                    <a:lumMod val="75000"/>
                  </a:schemeClr>
                </a:solidFill>
              </a:rPr>
              <a:t>har til opgave at biddrage til arbejdet med at sikre en bedre indsats på børneområdet i kommunerne. </a:t>
            </a:r>
          </a:p>
          <a:p>
            <a:endParaRPr lang="da-DK" sz="6400" dirty="0">
              <a:solidFill>
                <a:schemeClr val="accent2">
                  <a:lumMod val="75000"/>
                </a:schemeClr>
              </a:solidFill>
            </a:endParaRPr>
          </a:p>
          <a:p>
            <a:r>
              <a:rPr lang="da-DK" sz="6400" dirty="0">
                <a:solidFill>
                  <a:schemeClr val="accent2">
                    <a:lumMod val="75000"/>
                  </a:schemeClr>
                </a:solidFill>
              </a:rPr>
              <a:t>Formålet </a:t>
            </a:r>
            <a:r>
              <a:rPr lang="da-DK" sz="6400" dirty="0" smtClean="0">
                <a:solidFill>
                  <a:schemeClr val="accent2">
                    <a:lumMod val="75000"/>
                  </a:schemeClr>
                </a:solidFill>
              </a:rPr>
              <a:t>realiseres, ved </a:t>
            </a:r>
            <a:r>
              <a:rPr lang="da-DK" sz="6400" dirty="0">
                <a:solidFill>
                  <a:schemeClr val="accent2">
                    <a:lumMod val="75000"/>
                  </a:schemeClr>
                </a:solidFill>
              </a:rPr>
              <a:t>at partnerskabet:</a:t>
            </a:r>
          </a:p>
          <a:p>
            <a:endParaRPr lang="da-DK" sz="6400" dirty="0">
              <a:solidFill>
                <a:schemeClr val="accent2">
                  <a:lumMod val="75000"/>
                </a:schemeClr>
              </a:solidFill>
            </a:endParaRPr>
          </a:p>
          <a:p>
            <a:pPr marL="285750" indent="-285750">
              <a:buFont typeface="Wingdings" panose="05000000000000000000" pitchFamily="2" charset="2"/>
              <a:buChar char="Ø"/>
            </a:pPr>
            <a:r>
              <a:rPr lang="da-DK" sz="6400" dirty="0">
                <a:solidFill>
                  <a:schemeClr val="accent2">
                    <a:lumMod val="75000"/>
                  </a:schemeClr>
                </a:solidFill>
              </a:rPr>
              <a:t>Udgiver anbefalinger og inspirationsmateriale til at styrke sagsbehandlingen for udsatte børn og </a:t>
            </a:r>
            <a:r>
              <a:rPr lang="da-DK" sz="6400" dirty="0" smtClean="0">
                <a:solidFill>
                  <a:schemeClr val="accent2">
                    <a:lumMod val="75000"/>
                  </a:schemeClr>
                </a:solidFill>
              </a:rPr>
              <a:t>unge.</a:t>
            </a:r>
            <a:endParaRPr lang="da-DK" sz="6400" dirty="0">
              <a:solidFill>
                <a:schemeClr val="accent2">
                  <a:lumMod val="75000"/>
                </a:schemeClr>
              </a:solidFill>
            </a:endParaRPr>
          </a:p>
          <a:p>
            <a:pPr marL="285750" indent="-285750">
              <a:buFont typeface="Wingdings" panose="05000000000000000000" pitchFamily="2" charset="2"/>
              <a:buChar char="Ø"/>
            </a:pPr>
            <a:r>
              <a:rPr lang="da-DK" sz="6400" dirty="0">
                <a:solidFill>
                  <a:schemeClr val="accent2">
                    <a:lumMod val="75000"/>
                  </a:schemeClr>
                </a:solidFill>
              </a:rPr>
              <a:t>Bidrager til implementering af reformen og barnets </a:t>
            </a:r>
            <a:r>
              <a:rPr lang="da-DK" sz="6400" dirty="0" smtClean="0">
                <a:solidFill>
                  <a:schemeClr val="accent2">
                    <a:lumMod val="75000"/>
                  </a:schemeClr>
                </a:solidFill>
              </a:rPr>
              <a:t>lov.</a:t>
            </a:r>
            <a:endParaRPr lang="da-DK" sz="6400" dirty="0">
              <a:solidFill>
                <a:schemeClr val="accent2">
                  <a:lumMod val="75000"/>
                </a:schemeClr>
              </a:solidFill>
            </a:endParaRPr>
          </a:p>
          <a:p>
            <a:pPr marL="285750" indent="-285750">
              <a:buFont typeface="Wingdings" panose="05000000000000000000" pitchFamily="2" charset="2"/>
              <a:buChar char="Ø"/>
            </a:pPr>
            <a:r>
              <a:rPr lang="da-DK" sz="6400" dirty="0">
                <a:solidFill>
                  <a:schemeClr val="accent2">
                    <a:lumMod val="75000"/>
                  </a:schemeClr>
                </a:solidFill>
              </a:rPr>
              <a:t>Følger op på implementeringen af barnets </a:t>
            </a:r>
            <a:r>
              <a:rPr lang="da-DK" sz="6400" dirty="0" smtClean="0">
                <a:solidFill>
                  <a:schemeClr val="accent2">
                    <a:lumMod val="75000"/>
                  </a:schemeClr>
                </a:solidFill>
              </a:rPr>
              <a:t>lov.</a:t>
            </a:r>
            <a:endParaRPr lang="da-DK" sz="6400" dirty="0">
              <a:solidFill>
                <a:schemeClr val="accent2">
                  <a:lumMod val="75000"/>
                </a:schemeClr>
              </a:solidFill>
            </a:endParaRPr>
          </a:p>
          <a:p>
            <a:endParaRPr lang="da-DK" sz="6400" dirty="0">
              <a:solidFill>
                <a:schemeClr val="accent2">
                  <a:lumMod val="75000"/>
                </a:schemeClr>
              </a:solidFill>
            </a:endParaRPr>
          </a:p>
          <a:p>
            <a:endParaRPr lang="da-DK" dirty="0" smtClean="0"/>
          </a:p>
        </p:txBody>
      </p:sp>
      <p:sp>
        <p:nvSpPr>
          <p:cNvPr id="14" name="Titel 13"/>
          <p:cNvSpPr>
            <a:spLocks noGrp="1"/>
          </p:cNvSpPr>
          <p:nvPr>
            <p:ph type="title"/>
          </p:nvPr>
        </p:nvSpPr>
        <p:spPr>
          <a:xfrm>
            <a:off x="609696" y="835488"/>
            <a:ext cx="5857162" cy="612070"/>
          </a:xfrm>
        </p:spPr>
        <p:txBody>
          <a:bodyPr/>
          <a:lstStyle/>
          <a:p>
            <a:r>
              <a:rPr lang="da-DK" sz="2800" dirty="0">
                <a:solidFill>
                  <a:srgbClr val="2F526F"/>
                </a:solidFill>
              </a:rPr>
              <a:t>Partnerskab om Børnene Først </a:t>
            </a:r>
          </a:p>
        </p:txBody>
      </p:sp>
      <p:sp>
        <p:nvSpPr>
          <p:cNvPr id="4" name="Tekstfelt 3"/>
          <p:cNvSpPr txBox="1"/>
          <p:nvPr/>
        </p:nvSpPr>
        <p:spPr>
          <a:xfrm>
            <a:off x="407368" y="4287926"/>
            <a:ext cx="6584168" cy="1723549"/>
          </a:xfrm>
          <a:prstGeom prst="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b">
            <a:spAutoFit/>
          </a:bodyPr>
          <a:lstStyle/>
          <a:p>
            <a:pPr algn="ctr"/>
            <a:r>
              <a:rPr lang="da-DK" sz="1600" dirty="0">
                <a:solidFill>
                  <a:schemeClr val="accent2">
                    <a:lumMod val="75000"/>
                  </a:schemeClr>
                </a:solidFill>
              </a:rPr>
              <a:t>Partnerskabet består af repræsentanter fra følgende organisationer</a:t>
            </a:r>
            <a:r>
              <a:rPr lang="da-DK" sz="1600" dirty="0" smtClean="0">
                <a:solidFill>
                  <a:schemeClr val="accent2">
                    <a:lumMod val="75000"/>
                  </a:schemeClr>
                </a:solidFill>
              </a:rPr>
              <a:t>:</a:t>
            </a:r>
          </a:p>
          <a:p>
            <a:pPr algn="ctr"/>
            <a:endParaRPr lang="da-DK" sz="1600" dirty="0">
              <a:solidFill>
                <a:schemeClr val="accent2">
                  <a:lumMod val="75000"/>
                </a:schemeClr>
              </a:solidFill>
            </a:endParaRPr>
          </a:p>
          <a:p>
            <a:pPr algn="ctr"/>
            <a:r>
              <a:rPr lang="da-DK" sz="1600" dirty="0">
                <a:solidFill>
                  <a:schemeClr val="accent2">
                    <a:lumMod val="75000"/>
                  </a:schemeClr>
                </a:solidFill>
              </a:rPr>
              <a:t>Kommunerens Landsforening, Danske Professionshøjskoler, Kommunale Velfærdschefer, De Anbragtes Vilkår, </a:t>
            </a:r>
            <a:r>
              <a:rPr lang="da-DK" sz="1600" dirty="0" err="1">
                <a:solidFill>
                  <a:schemeClr val="accent2">
                    <a:lumMod val="75000"/>
                  </a:schemeClr>
                </a:solidFill>
              </a:rPr>
              <a:t>ForældreLANDSforeningen</a:t>
            </a:r>
            <a:r>
              <a:rPr lang="da-DK" sz="1600" dirty="0">
                <a:solidFill>
                  <a:schemeClr val="accent2">
                    <a:lumMod val="75000"/>
                  </a:schemeClr>
                </a:solidFill>
              </a:rPr>
              <a:t>, Børne- og Kulturchefforeningen, Dansk Socialrådgiverforening, Socialpædagogernes Landsforbund, Danske Handicaporganisationer, Social-, Bolig- og Ældreministeriet. </a:t>
            </a:r>
          </a:p>
        </p:txBody>
      </p:sp>
    </p:spTree>
    <p:extLst>
      <p:ext uri="{BB962C8B-B14F-4D97-AF65-F5344CB8AC3E}">
        <p14:creationId xmlns:p14="http://schemas.microsoft.com/office/powerpoint/2010/main" val="3833254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dsholder til billede 1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69" b="7869"/>
          <a:stretch>
            <a:fillRect/>
          </a:stretch>
        </p:blipFill>
        <p:spPr/>
      </p:pic>
    </p:spTree>
    <p:extLst>
      <p:ext uri="{BB962C8B-B14F-4D97-AF65-F5344CB8AC3E}">
        <p14:creationId xmlns:p14="http://schemas.microsoft.com/office/powerpoint/2010/main" val="1236647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solidFill>
                  <a:schemeClr val="accent2"/>
                </a:solidFill>
              </a:rPr>
              <a:t>Introduktion til børneinddragelse</a:t>
            </a:r>
          </a:p>
        </p:txBody>
      </p:sp>
    </p:spTree>
    <p:extLst>
      <p:ext uri="{BB962C8B-B14F-4D97-AF65-F5344CB8AC3E}">
        <p14:creationId xmlns:p14="http://schemas.microsoft.com/office/powerpoint/2010/main" val="2173763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p:cNvPicPr>
            <a:picLocks noGrp="1" noChangeAspect="1"/>
          </p:cNvPicPr>
          <p:nvPr>
            <p:ph type="pic" sz="quarter" idx="17"/>
          </p:nvPr>
        </p:nvPicPr>
        <p:blipFill>
          <a:blip r:embed="rId3">
            <a:clrChange>
              <a:clrFrom>
                <a:srgbClr val="26384F"/>
              </a:clrFrom>
              <a:clrTo>
                <a:srgbClr val="26384F">
                  <a:alpha val="0"/>
                </a:srgbClr>
              </a:clrTo>
            </a:clrChange>
            <a:extLst>
              <a:ext uri="{28A0092B-C50C-407E-A947-70E740481C1C}">
                <a14:useLocalDpi xmlns:a14="http://schemas.microsoft.com/office/drawing/2010/main" val="0"/>
              </a:ext>
            </a:extLst>
          </a:blip>
          <a:srcRect t="4592" b="4592"/>
          <a:stretch>
            <a:fillRect/>
          </a:stretch>
        </p:blipFill>
        <p:spPr/>
      </p:pic>
      <p:sp>
        <p:nvSpPr>
          <p:cNvPr id="6" name="Pladsholder til slidenummer 5"/>
          <p:cNvSpPr>
            <a:spLocks noGrp="1"/>
          </p:cNvSpPr>
          <p:nvPr>
            <p:ph type="sldNum" sz="quarter" idx="4"/>
          </p:nvPr>
        </p:nvSpPr>
        <p:spPr/>
        <p:txBody>
          <a:bodyPr/>
          <a:lstStyle/>
          <a:p>
            <a:r>
              <a:rPr lang="da-DK" dirty="0" smtClean="0"/>
              <a:t>Side </a:t>
            </a:r>
            <a:fld id="{1C4DB2EE-0873-4EBD-BD17-6A767A2B9A33}" type="slidenum">
              <a:rPr lang="da-DK" smtClean="0"/>
              <a:pPr/>
              <a:t>4</a:t>
            </a:fld>
            <a:endParaRPr lang="da-DK" dirty="0"/>
          </a:p>
        </p:txBody>
      </p:sp>
      <p:sp>
        <p:nvSpPr>
          <p:cNvPr id="5" name="Pladsholder til sidefod 4"/>
          <p:cNvSpPr>
            <a:spLocks noGrp="1"/>
          </p:cNvSpPr>
          <p:nvPr>
            <p:ph type="ftr" sz="quarter" idx="3"/>
          </p:nvPr>
        </p:nvSpPr>
        <p:spPr/>
        <p:txBody>
          <a:bodyPr/>
          <a:lstStyle/>
          <a:p>
            <a:r>
              <a:rPr lang="da-DK" dirty="0" smtClean="0"/>
              <a:t>Anbefalinger til børneinddragelse i sagsbehandlingen</a:t>
            </a:r>
            <a:endParaRPr lang="da-DK" dirty="0"/>
          </a:p>
        </p:txBody>
      </p:sp>
      <p:sp>
        <p:nvSpPr>
          <p:cNvPr id="9" name="Pladsholder til indhold 7"/>
          <p:cNvSpPr>
            <a:spLocks noGrp="1"/>
          </p:cNvSpPr>
          <p:nvPr>
            <p:ph idx="1"/>
          </p:nvPr>
        </p:nvSpPr>
        <p:spPr/>
        <p:txBody>
          <a:bodyPr>
            <a:noAutofit/>
          </a:bodyPr>
          <a:lstStyle/>
          <a:p>
            <a:r>
              <a:rPr lang="da-DK" sz="1400" dirty="0"/>
              <a:t> </a:t>
            </a:r>
            <a:endParaRPr lang="da-DK" sz="1600" i="1" dirty="0" smtClean="0"/>
          </a:p>
          <a:p>
            <a:pPr algn="ctr">
              <a:lnSpc>
                <a:spcPct val="150000"/>
              </a:lnSpc>
            </a:pPr>
            <a:r>
              <a:rPr lang="da-DK" sz="1600" i="1" dirty="0" smtClean="0"/>
              <a:t>”</a:t>
            </a:r>
            <a:r>
              <a:rPr lang="da-DK" sz="1600" i="1" dirty="0"/>
              <a:t>Med en ny barnets lov ønsker partierne at stadfæste et tidssvarende børnesyn, der både i lovgivning og praksis skal sikre, at børn ses i deres egen ret, får flere rettigheder, og at rettighederne og barnets stemme får større betydning i sagsbehandlingen. Børns retssikkerhed skal prioriteres, og de skal opleve et børnevenligt system, der møder dem med en målrettet og sammenhængende </a:t>
            </a:r>
            <a:r>
              <a:rPr lang="da-DK" sz="1600" i="1" dirty="0" smtClean="0"/>
              <a:t>indsats.”</a:t>
            </a:r>
          </a:p>
          <a:p>
            <a:endParaRPr lang="da-DK" sz="1200" dirty="0" smtClean="0"/>
          </a:p>
          <a:p>
            <a:endParaRPr lang="da-DK" sz="1200" dirty="0" smtClean="0"/>
          </a:p>
          <a:p>
            <a:r>
              <a:rPr lang="da-DK" sz="1200" dirty="0" smtClean="0"/>
              <a:t>Kilde: Politisk </a:t>
            </a:r>
            <a:r>
              <a:rPr lang="da-DK" sz="1200" dirty="0"/>
              <a:t>aftale om Børnene Først, Social- og Ældreministeriet, 2021</a:t>
            </a:r>
            <a:endParaRPr lang="da-DK" sz="1200" b="1" i="1" dirty="0">
              <a:solidFill>
                <a:srgbClr val="2F526F"/>
              </a:solidFill>
            </a:endParaRPr>
          </a:p>
          <a:p>
            <a:endParaRPr lang="da-DK" sz="1400" dirty="0">
              <a:solidFill>
                <a:schemeClr val="accent2"/>
              </a:solidFill>
            </a:endParaRPr>
          </a:p>
        </p:txBody>
      </p:sp>
      <p:sp>
        <p:nvSpPr>
          <p:cNvPr id="3" name="Titel 2"/>
          <p:cNvSpPr>
            <a:spLocks noGrp="1"/>
          </p:cNvSpPr>
          <p:nvPr>
            <p:ph type="title"/>
          </p:nvPr>
        </p:nvSpPr>
        <p:spPr/>
        <p:txBody>
          <a:bodyPr/>
          <a:lstStyle/>
          <a:p>
            <a:r>
              <a:rPr lang="da-DK" sz="2800" dirty="0">
                <a:solidFill>
                  <a:srgbClr val="2F526F"/>
                </a:solidFill>
              </a:rPr>
              <a:t>Anbefalingerne tager afsæt i et </a:t>
            </a:r>
            <a:br>
              <a:rPr lang="da-DK" sz="2800" dirty="0">
                <a:solidFill>
                  <a:srgbClr val="2F526F"/>
                </a:solidFill>
              </a:rPr>
            </a:br>
            <a:r>
              <a:rPr lang="da-DK" sz="2800" dirty="0">
                <a:solidFill>
                  <a:srgbClr val="2F526F"/>
                </a:solidFill>
              </a:rPr>
              <a:t>tidssvarende børnesyn</a:t>
            </a:r>
            <a:r>
              <a:rPr lang="da-DK" sz="2800" dirty="0"/>
              <a:t/>
            </a:r>
            <a:br>
              <a:rPr lang="da-DK" sz="2800" dirty="0"/>
            </a:br>
            <a:endParaRPr lang="da-DK" dirty="0"/>
          </a:p>
        </p:txBody>
      </p:sp>
    </p:spTree>
    <p:extLst>
      <p:ext uri="{BB962C8B-B14F-4D97-AF65-F5344CB8AC3E}">
        <p14:creationId xmlns:p14="http://schemas.microsoft.com/office/powerpoint/2010/main" val="1311312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541" b="2541"/>
          <a:stretch>
            <a:fillRect/>
          </a:stretch>
        </p:blipFill>
        <p:spPr/>
      </p:pic>
      <p:sp>
        <p:nvSpPr>
          <p:cNvPr id="2" name="Pladsholder til slidenummer 1"/>
          <p:cNvSpPr>
            <a:spLocks noGrp="1"/>
          </p:cNvSpPr>
          <p:nvPr>
            <p:ph type="sldNum" sz="quarter" idx="4"/>
          </p:nvPr>
        </p:nvSpPr>
        <p:spPr/>
        <p:txBody>
          <a:bodyPr/>
          <a:lstStyle/>
          <a:p>
            <a:r>
              <a:rPr lang="da-DK" smtClean="0"/>
              <a:t>Side </a:t>
            </a:r>
            <a:fld id="{1C4DB2EE-0873-4EBD-BD17-6A767A2B9A33}" type="slidenum">
              <a:rPr lang="da-DK" smtClean="0"/>
              <a:pPr/>
              <a:t>5</a:t>
            </a:fld>
            <a:endParaRPr lang="da-DK" dirty="0"/>
          </a:p>
        </p:txBody>
      </p:sp>
      <p:sp>
        <p:nvSpPr>
          <p:cNvPr id="3" name="Pladsholder til sidefod 2"/>
          <p:cNvSpPr>
            <a:spLocks noGrp="1"/>
          </p:cNvSpPr>
          <p:nvPr>
            <p:ph type="ftr" sz="quarter" idx="3"/>
          </p:nvPr>
        </p:nvSpPr>
        <p:spPr/>
        <p:txBody>
          <a:bodyPr/>
          <a:lstStyle/>
          <a:p>
            <a:r>
              <a:rPr lang="da-DK" dirty="0" smtClean="0"/>
              <a:t>Anbefalinger til børneinddragelse i sagsbehandlingen</a:t>
            </a:r>
            <a:endParaRPr lang="da-DK" dirty="0"/>
          </a:p>
        </p:txBody>
      </p:sp>
      <p:sp>
        <p:nvSpPr>
          <p:cNvPr id="4" name="Pladsholder til indhold 3"/>
          <p:cNvSpPr>
            <a:spLocks noGrp="1"/>
          </p:cNvSpPr>
          <p:nvPr>
            <p:ph idx="1"/>
          </p:nvPr>
        </p:nvSpPr>
        <p:spPr/>
        <p:txBody>
          <a:bodyPr>
            <a:normAutofit/>
          </a:bodyPr>
          <a:lstStyle/>
          <a:p>
            <a:endParaRPr lang="da-DK" sz="1800" dirty="0" smtClean="0"/>
          </a:p>
          <a:p>
            <a:r>
              <a:rPr lang="da-DK" dirty="0" smtClean="0"/>
              <a:t>Inddragelse af børn og unge må altid tage afsæt i, at:</a:t>
            </a:r>
          </a:p>
          <a:p>
            <a:endParaRPr lang="da-DK" dirty="0" smtClean="0"/>
          </a:p>
          <a:p>
            <a:pPr marL="285750" indent="-285750">
              <a:buFont typeface="Wingdings" panose="05000000000000000000" pitchFamily="2" charset="2"/>
              <a:buChar char="Ø"/>
            </a:pPr>
            <a:r>
              <a:rPr lang="da-DK" dirty="0" smtClean="0"/>
              <a:t>Barnet eller den unge ikke kan ses løsrevet fra familie og netværk.</a:t>
            </a:r>
          </a:p>
          <a:p>
            <a:pPr marL="285750" indent="-285750">
              <a:buFont typeface="Wingdings" panose="05000000000000000000" pitchFamily="2" charset="2"/>
              <a:buChar char="Ø"/>
            </a:pPr>
            <a:r>
              <a:rPr lang="da-DK" dirty="0" smtClean="0"/>
              <a:t>Forældre </a:t>
            </a:r>
            <a:r>
              <a:rPr lang="da-DK" dirty="0"/>
              <a:t>og netværk er en </a:t>
            </a:r>
            <a:r>
              <a:rPr lang="da-DK" dirty="0" smtClean="0"/>
              <a:t>central </a:t>
            </a:r>
            <a:r>
              <a:rPr lang="da-DK" dirty="0"/>
              <a:t>del af barnets eller den unges liv </a:t>
            </a:r>
            <a:endParaRPr lang="da-DK" dirty="0" smtClean="0"/>
          </a:p>
          <a:p>
            <a:pPr marL="645741" lvl="1" indent="-285750">
              <a:buFont typeface="Wingdings" panose="05000000000000000000" pitchFamily="2" charset="2"/>
              <a:buChar char="Ø"/>
            </a:pPr>
            <a:r>
              <a:rPr lang="da-DK" dirty="0" smtClean="0"/>
              <a:t>både for de børn, der bor med deres familie,</a:t>
            </a:r>
          </a:p>
          <a:p>
            <a:pPr marL="645741" lvl="1" indent="-285750">
              <a:buFont typeface="Wingdings" panose="05000000000000000000" pitchFamily="2" charset="2"/>
              <a:buChar char="Ø"/>
            </a:pPr>
            <a:r>
              <a:rPr lang="da-DK" dirty="0" smtClean="0"/>
              <a:t>og de børn, der er anbragt uden for hjemmet.</a:t>
            </a:r>
          </a:p>
          <a:p>
            <a:pPr marL="285750" indent="-285750">
              <a:buFont typeface="Wingdings" panose="05000000000000000000" pitchFamily="2" charset="2"/>
              <a:buChar char="Ø"/>
            </a:pPr>
            <a:r>
              <a:rPr lang="da-DK" dirty="0" smtClean="0"/>
              <a:t>Dette giver nogle muligheder i inddragelsen af barnet. </a:t>
            </a:r>
          </a:p>
          <a:p>
            <a:pPr marL="285750" indent="-285750">
              <a:buFont typeface="Wingdings" panose="05000000000000000000" pitchFamily="2" charset="2"/>
              <a:buChar char="Ø"/>
            </a:pPr>
            <a:r>
              <a:rPr lang="da-DK" dirty="0" smtClean="0"/>
              <a:t>Dette kan også komplicere inddragelsen af barnet.</a:t>
            </a:r>
          </a:p>
          <a:p>
            <a:pPr marL="285750" indent="-285750">
              <a:buFont typeface="Wingdings" panose="05000000000000000000" pitchFamily="2" charset="2"/>
              <a:buChar char="Ø"/>
            </a:pPr>
            <a:endParaRPr lang="da-DK" sz="1800" dirty="0"/>
          </a:p>
        </p:txBody>
      </p:sp>
      <p:sp>
        <p:nvSpPr>
          <p:cNvPr id="7" name="Titel 6"/>
          <p:cNvSpPr>
            <a:spLocks noGrp="1"/>
          </p:cNvSpPr>
          <p:nvPr>
            <p:ph type="title"/>
          </p:nvPr>
        </p:nvSpPr>
        <p:spPr/>
        <p:txBody>
          <a:bodyPr/>
          <a:lstStyle/>
          <a:p>
            <a:r>
              <a:rPr lang="da-DK" sz="2800" dirty="0" smtClean="0">
                <a:solidFill>
                  <a:srgbClr val="2F526F"/>
                </a:solidFill>
              </a:rPr>
              <a:t>Barnet og den unge som en del af en familie og netværk</a:t>
            </a:r>
            <a:endParaRPr lang="da-DK" sz="2800" dirty="0">
              <a:solidFill>
                <a:srgbClr val="2F526F"/>
              </a:solidFill>
            </a:endParaRPr>
          </a:p>
        </p:txBody>
      </p:sp>
      <p:sp>
        <p:nvSpPr>
          <p:cNvPr id="6" name="Pladsholder til indhold 7"/>
          <p:cNvSpPr txBox="1">
            <a:spLocks/>
          </p:cNvSpPr>
          <p:nvPr/>
        </p:nvSpPr>
        <p:spPr>
          <a:xfrm>
            <a:off x="6384032" y="1628780"/>
            <a:ext cx="4825746" cy="4248151"/>
          </a:xfrm>
          <a:prstGeom prst="rect">
            <a:avLst/>
          </a:prstGeom>
        </p:spPr>
        <p:txBody>
          <a:bodyPr vert="horz" lIns="91440" tIns="45720" rIns="91440" bIns="45720" rtlCol="0">
            <a:normAutofit/>
          </a:bodyPr>
          <a:lstStyle>
            <a:lvl1pPr marL="0" indent="0" algn="l" defTabSz="685783" rtl="0" eaLnBrk="1" latinLnBrk="0" hangingPunct="1">
              <a:lnSpc>
                <a:spcPct val="100000"/>
              </a:lnSpc>
              <a:spcBef>
                <a:spcPts val="751"/>
              </a:spcBef>
              <a:buFont typeface="Arial" panose="020B0604020202020204" pitchFamily="34" charset="0"/>
              <a:buNone/>
              <a:defRPr lang="da-DK" sz="1500" kern="1200">
                <a:solidFill>
                  <a:schemeClr val="tx1"/>
                </a:solidFill>
                <a:latin typeface="+mn-lt"/>
                <a:ea typeface="+mn-ea"/>
                <a:cs typeface="+mn-cs"/>
              </a:defRPr>
            </a:lvl1pPr>
            <a:lvl2pPr marL="359991" indent="-179996" algn="l" defTabSz="685783" rtl="0" eaLnBrk="1" latinLnBrk="0" hangingPunct="1">
              <a:lnSpc>
                <a:spcPct val="100000"/>
              </a:lnSpc>
              <a:spcBef>
                <a:spcPts val="375"/>
              </a:spcBef>
              <a:buFont typeface="Arial" panose="020B0604020202020204" pitchFamily="34" charset="0"/>
              <a:buChar char="-"/>
              <a:defRPr lang="da-DK" sz="1500" i="1" kern="1200">
                <a:solidFill>
                  <a:schemeClr val="tx1"/>
                </a:solidFill>
                <a:latin typeface="+mn-lt"/>
                <a:ea typeface="+mn-ea"/>
                <a:cs typeface="+mn-cs"/>
              </a:defRPr>
            </a:lvl2pPr>
            <a:lvl3pPr marL="539987" indent="-179996" algn="l" defTabSz="685783" rtl="0" eaLnBrk="1" latinLnBrk="0" hangingPunct="1">
              <a:lnSpc>
                <a:spcPct val="100000"/>
              </a:lnSpc>
              <a:spcBef>
                <a:spcPts val="375"/>
              </a:spcBef>
              <a:buFont typeface="Arial" panose="020B0604020202020204" pitchFamily="34" charset="0"/>
              <a:buChar char="-"/>
              <a:defRPr lang="da-DK" sz="1500" i="1" kern="1200">
                <a:solidFill>
                  <a:schemeClr val="tx1"/>
                </a:solidFill>
                <a:latin typeface="+mn-lt"/>
                <a:ea typeface="+mn-ea"/>
                <a:cs typeface="+mn-cs"/>
              </a:defRPr>
            </a:lvl3pPr>
            <a:lvl4pPr marL="719982" indent="-179996" algn="l" defTabSz="685783" rtl="0" eaLnBrk="1" latinLnBrk="0" hangingPunct="1">
              <a:lnSpc>
                <a:spcPct val="100000"/>
              </a:lnSpc>
              <a:spcBef>
                <a:spcPts val="375"/>
              </a:spcBef>
              <a:buFont typeface="Arial" panose="020B0604020202020204" pitchFamily="34" charset="0"/>
              <a:buChar char="-"/>
              <a:defRPr lang="da-DK" sz="1500" i="1" kern="1200">
                <a:solidFill>
                  <a:schemeClr val="tx1"/>
                </a:solidFill>
                <a:latin typeface="+mn-lt"/>
                <a:ea typeface="+mn-ea"/>
                <a:cs typeface="+mn-cs"/>
              </a:defRPr>
            </a:lvl4pPr>
            <a:lvl5pPr marL="899978" indent="-179996" algn="l" defTabSz="685783" rtl="0" eaLnBrk="1" latinLnBrk="0" hangingPunct="1">
              <a:lnSpc>
                <a:spcPct val="100000"/>
              </a:lnSpc>
              <a:spcBef>
                <a:spcPts val="375"/>
              </a:spcBef>
              <a:buFont typeface="Arial" panose="020B0604020202020204" pitchFamily="34" charset="0"/>
              <a:buChar char="-"/>
              <a:defRPr lang="en-GB" sz="1500" i="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da-DK" dirty="0"/>
          </a:p>
        </p:txBody>
      </p:sp>
    </p:spTree>
    <p:extLst>
      <p:ext uri="{BB962C8B-B14F-4D97-AF65-F5344CB8AC3E}">
        <p14:creationId xmlns:p14="http://schemas.microsoft.com/office/powerpoint/2010/main" val="1496978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p:cNvSpPr>
            <a:spLocks noGrp="1"/>
          </p:cNvSpPr>
          <p:nvPr>
            <p:ph type="body" sz="quarter" idx="17"/>
          </p:nvPr>
        </p:nvSpPr>
        <p:spPr/>
        <p:txBody>
          <a:bodyPr/>
          <a:lstStyle/>
          <a:p>
            <a:endParaRPr lang="da-DK" dirty="0"/>
          </a:p>
        </p:txBody>
      </p:sp>
      <p:sp>
        <p:nvSpPr>
          <p:cNvPr id="4" name="Pladsholder til sidefod 3"/>
          <p:cNvSpPr>
            <a:spLocks noGrp="1"/>
          </p:cNvSpPr>
          <p:nvPr>
            <p:ph type="ftr" sz="quarter" idx="3"/>
          </p:nvPr>
        </p:nvSpPr>
        <p:spPr/>
        <p:txBody>
          <a:bodyPr/>
          <a:lstStyle/>
          <a:p>
            <a:r>
              <a:rPr lang="da-DK" smtClean="0"/>
              <a:t>Anbefalinger til børneinddragelse i sagsbehandlingen</a:t>
            </a:r>
            <a:endParaRPr lang="da-DK" dirty="0"/>
          </a:p>
        </p:txBody>
      </p:sp>
      <p:sp>
        <p:nvSpPr>
          <p:cNvPr id="3" name="Pladsholder til slidenummer 2"/>
          <p:cNvSpPr>
            <a:spLocks noGrp="1"/>
          </p:cNvSpPr>
          <p:nvPr>
            <p:ph type="sldNum" sz="quarter" idx="4"/>
          </p:nvPr>
        </p:nvSpPr>
        <p:spPr/>
        <p:txBody>
          <a:bodyPr/>
          <a:lstStyle/>
          <a:p>
            <a:r>
              <a:rPr lang="da-DK" smtClean="0"/>
              <a:t>Side </a:t>
            </a:r>
            <a:fld id="{1C4DB2EE-0873-4EBD-BD17-6A767A2B9A33}" type="slidenum">
              <a:rPr lang="da-DK" smtClean="0"/>
              <a:pPr/>
              <a:t>6</a:t>
            </a:fld>
            <a:endParaRPr lang="da-DK" dirty="0"/>
          </a:p>
        </p:txBody>
      </p:sp>
      <p:sp>
        <p:nvSpPr>
          <p:cNvPr id="5" name="Pladsholder til indhold 4"/>
          <p:cNvSpPr>
            <a:spLocks noGrp="1"/>
          </p:cNvSpPr>
          <p:nvPr>
            <p:ph idx="1"/>
          </p:nvPr>
        </p:nvSpPr>
        <p:spPr>
          <a:xfrm>
            <a:off x="5813673" y="656862"/>
            <a:ext cx="5563417" cy="5544275"/>
          </a:xfrm>
        </p:spPr>
        <p:txBody>
          <a:bodyPr>
            <a:normAutofit fontScale="92500" lnSpcReduction="20000"/>
          </a:bodyPr>
          <a:lstStyle/>
          <a:p>
            <a:endParaRPr lang="da-DK" sz="1600" b="1" dirty="0" smtClean="0"/>
          </a:p>
          <a:p>
            <a:r>
              <a:rPr lang="da-DK" sz="1600" b="1" dirty="0" smtClean="0"/>
              <a:t>Barnets </a:t>
            </a:r>
            <a:r>
              <a:rPr lang="da-DK" sz="1600" b="1" dirty="0"/>
              <a:t>lov, Kapitel 1: Formål og anvendelsesområde </a:t>
            </a:r>
          </a:p>
          <a:p>
            <a:r>
              <a:rPr lang="da-DK" sz="1600" dirty="0"/>
              <a:t>§ 2, stk. 2. Hjælp og støtte efter denne lov skal ydes med afsæt i barnets eller den unges perspektiv, ressourcer og behov med henblik på at sikre barnets eller den unges bedste […] </a:t>
            </a:r>
          </a:p>
          <a:p>
            <a:endParaRPr lang="da-DK" sz="1600" b="1" u="sng" dirty="0" smtClean="0"/>
          </a:p>
          <a:p>
            <a:r>
              <a:rPr lang="da-DK" sz="1600" b="1" dirty="0" smtClean="0"/>
              <a:t>Kapitel </a:t>
            </a:r>
            <a:r>
              <a:rPr lang="da-DK" sz="1600" b="1" dirty="0"/>
              <a:t>2: Barnets og den unges rettigheder og grundlæggende principper </a:t>
            </a:r>
          </a:p>
          <a:p>
            <a:r>
              <a:rPr lang="da-DK" sz="1600" dirty="0"/>
              <a:t>§ 5. Udsatte børn og unge og børn og unge med nedsat fysisk eller psykisk funktionsevne har ret til omsorg, beskyttelse og inddragelse for at opnå udvikling, sundhed og trivsel og har ret til at udvikle sig i gode sociale fællesskaber. </a:t>
            </a:r>
          </a:p>
          <a:p>
            <a:endParaRPr lang="da-DK" sz="1600" dirty="0" smtClean="0"/>
          </a:p>
          <a:p>
            <a:r>
              <a:rPr lang="da-DK" sz="1600" dirty="0" smtClean="0"/>
              <a:t>§ </a:t>
            </a:r>
            <a:r>
              <a:rPr lang="da-DK" sz="1600" dirty="0"/>
              <a:t>8. Kommunalbestyrelsen skal tilrettelægge sagsbehandlingen, således at barnet eller den unge har mulighed for at medvirke aktivt i forløbet på lige fod med forældrene, jf. § 5, stk. 2 og 3. </a:t>
            </a:r>
            <a:endParaRPr lang="da-DK" sz="1600" dirty="0" smtClean="0"/>
          </a:p>
          <a:p>
            <a:r>
              <a:rPr lang="da-DK" sz="1600" dirty="0" smtClean="0"/>
              <a:t>Tilrettelæggelsen </a:t>
            </a:r>
            <a:r>
              <a:rPr lang="da-DK" sz="1600" dirty="0"/>
              <a:t>af barnets eller den unges medvirken skal ske med respekt for børns og unges forskellighed, og skal blandt andet tage hensyn til det enkelte barns eller unges modenhed og ressourcer, herunder evt. funktionsnedsættelse hos barnet eller den unge. </a:t>
            </a:r>
          </a:p>
          <a:p>
            <a:r>
              <a:rPr lang="da-DK" sz="1600" dirty="0" smtClean="0">
                <a:solidFill>
                  <a:schemeClr val="bg1"/>
                </a:solidFill>
              </a:rPr>
              <a:t>i </a:t>
            </a:r>
            <a:r>
              <a:rPr lang="da-DK" sz="1600" dirty="0">
                <a:solidFill>
                  <a:schemeClr val="bg1"/>
                </a:solidFill>
              </a:rPr>
              <a:t>egen sag</a:t>
            </a:r>
          </a:p>
          <a:p>
            <a:endParaRPr lang="da-DK" dirty="0"/>
          </a:p>
        </p:txBody>
      </p:sp>
      <p:sp>
        <p:nvSpPr>
          <p:cNvPr id="10" name="Rektangel 9"/>
          <p:cNvSpPr/>
          <p:nvPr/>
        </p:nvSpPr>
        <p:spPr>
          <a:xfrm>
            <a:off x="0" y="0"/>
            <a:ext cx="5447928" cy="6858000"/>
          </a:xfrm>
          <a:prstGeom prst="rect">
            <a:avLst/>
          </a:prstGeom>
          <a:solidFill>
            <a:srgbClr val="977B78"/>
          </a:solidFill>
          <a:ln>
            <a:solidFill>
              <a:srgbClr val="977B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000" b="1" dirty="0" smtClean="0">
                <a:solidFill>
                  <a:schemeClr val="bg1"/>
                </a:solidFill>
              </a:rPr>
              <a:t> </a:t>
            </a:r>
            <a:endParaRPr lang="da-DK" dirty="0"/>
          </a:p>
        </p:txBody>
      </p:sp>
      <p:sp>
        <p:nvSpPr>
          <p:cNvPr id="11" name="Tekstfelt 10"/>
          <p:cNvSpPr txBox="1"/>
          <p:nvPr/>
        </p:nvSpPr>
        <p:spPr>
          <a:xfrm>
            <a:off x="551383" y="1695436"/>
            <a:ext cx="4392488" cy="4616648"/>
          </a:xfrm>
          <a:prstGeom prst="rect">
            <a:avLst/>
          </a:prstGeom>
          <a:noFill/>
        </p:spPr>
        <p:txBody>
          <a:bodyPr wrap="square" lIns="0" tIns="0" rIns="0" bIns="0" rtlCol="0">
            <a:spAutoFit/>
          </a:bodyPr>
          <a:lstStyle/>
          <a:p>
            <a:r>
              <a:rPr lang="da-DK" sz="3000" b="1" dirty="0">
                <a:solidFill>
                  <a:schemeClr val="bg1"/>
                </a:solidFill>
              </a:rPr>
              <a:t>Det juridiske grundlag for inddragelse af barnet eller den unge i egen sag</a:t>
            </a:r>
          </a:p>
          <a:p>
            <a:endParaRPr lang="da-DK" sz="3000" dirty="0" smtClean="0"/>
          </a:p>
          <a:p>
            <a:endParaRPr lang="da-DK" sz="3000" dirty="0"/>
          </a:p>
          <a:p>
            <a:endParaRPr lang="da-DK" sz="3000" dirty="0" smtClean="0"/>
          </a:p>
          <a:p>
            <a:endParaRPr lang="da-DK" sz="3000" dirty="0"/>
          </a:p>
          <a:p>
            <a:endParaRPr lang="da-DK" sz="3000" dirty="0" smtClean="0"/>
          </a:p>
          <a:p>
            <a:endParaRPr lang="da-DK" sz="3000" dirty="0" smtClean="0"/>
          </a:p>
        </p:txBody>
      </p:sp>
    </p:spTree>
    <p:extLst>
      <p:ext uri="{BB962C8B-B14F-4D97-AF65-F5344CB8AC3E}">
        <p14:creationId xmlns:p14="http://schemas.microsoft.com/office/powerpoint/2010/main" val="3326318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5663952" y="2420888"/>
            <a:ext cx="3683690" cy="1728192"/>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da-DK"/>
          </a:p>
        </p:txBody>
      </p:sp>
      <p:sp>
        <p:nvSpPr>
          <p:cNvPr id="6" name="Pladsholder til slidenummer 5"/>
          <p:cNvSpPr>
            <a:spLocks noGrp="1"/>
          </p:cNvSpPr>
          <p:nvPr>
            <p:ph type="sldNum" sz="quarter" idx="4"/>
          </p:nvPr>
        </p:nvSpPr>
        <p:spPr/>
        <p:txBody>
          <a:bodyPr/>
          <a:lstStyle/>
          <a:p>
            <a:r>
              <a:rPr lang="da-DK" smtClean="0"/>
              <a:t>Side </a:t>
            </a:r>
            <a:fld id="{1C4DB2EE-0873-4EBD-BD17-6A767A2B9A33}" type="slidenum">
              <a:rPr lang="da-DK" smtClean="0"/>
              <a:pPr/>
              <a:t>7</a:t>
            </a:fld>
            <a:endParaRPr lang="da-DK" dirty="0"/>
          </a:p>
        </p:txBody>
      </p:sp>
      <p:sp>
        <p:nvSpPr>
          <p:cNvPr id="2" name="Pladsholder til sidefod 1"/>
          <p:cNvSpPr>
            <a:spLocks noGrp="1"/>
          </p:cNvSpPr>
          <p:nvPr>
            <p:ph type="ftr" sz="quarter" idx="3"/>
          </p:nvPr>
        </p:nvSpPr>
        <p:spPr/>
        <p:txBody>
          <a:bodyPr/>
          <a:lstStyle/>
          <a:p>
            <a:r>
              <a:rPr lang="da-DK" smtClean="0"/>
              <a:t>Anbefalinger til børneinddragelse i sagsbehandlingen</a:t>
            </a:r>
            <a:endParaRPr lang="da-DK" dirty="0"/>
          </a:p>
        </p:txBody>
      </p:sp>
      <p:sp>
        <p:nvSpPr>
          <p:cNvPr id="15" name="Pladsholder til indhold 14"/>
          <p:cNvSpPr>
            <a:spLocks noGrp="1"/>
          </p:cNvSpPr>
          <p:nvPr>
            <p:ph idx="1"/>
          </p:nvPr>
        </p:nvSpPr>
        <p:spPr/>
        <p:txBody>
          <a:bodyPr/>
          <a:lstStyle/>
          <a:p>
            <a:r>
              <a:rPr lang="da-DK" sz="1800" dirty="0" smtClean="0"/>
              <a:t>Barnets eller den unges perspektiv kan have forskellige betydninger:</a:t>
            </a:r>
          </a:p>
          <a:p>
            <a:endParaRPr lang="da-DK" dirty="0" smtClean="0"/>
          </a:p>
          <a:p>
            <a:pPr marL="285750" indent="-285750">
              <a:buFont typeface="Wingdings" panose="05000000000000000000" pitchFamily="2" charset="2"/>
              <a:buChar char="Ø"/>
            </a:pPr>
            <a:r>
              <a:rPr lang="da-DK" sz="1800" b="1" dirty="0" smtClean="0">
                <a:solidFill>
                  <a:srgbClr val="2F526F"/>
                </a:solidFill>
                <a:latin typeface="+mj-lt"/>
                <a:ea typeface="+mj-ea"/>
                <a:cs typeface="+mj-cs"/>
              </a:rPr>
              <a:t>Indefra-perspektiv</a:t>
            </a:r>
          </a:p>
          <a:p>
            <a:endParaRPr lang="da-DK" sz="1800" b="1" dirty="0">
              <a:solidFill>
                <a:srgbClr val="2F526F"/>
              </a:solidFill>
              <a:latin typeface="+mj-lt"/>
              <a:ea typeface="+mj-ea"/>
              <a:cs typeface="+mj-cs"/>
            </a:endParaRPr>
          </a:p>
          <a:p>
            <a:pPr marL="285750" indent="-285750">
              <a:buFont typeface="Wingdings" panose="05000000000000000000" pitchFamily="2" charset="2"/>
              <a:buChar char="Ø"/>
            </a:pPr>
            <a:r>
              <a:rPr lang="da-DK" sz="1800" b="1" dirty="0">
                <a:solidFill>
                  <a:srgbClr val="2F526F"/>
                </a:solidFill>
                <a:latin typeface="+mj-lt"/>
                <a:ea typeface="+mj-ea"/>
                <a:cs typeface="+mj-cs"/>
              </a:rPr>
              <a:t>Et tilstræbt </a:t>
            </a:r>
            <a:r>
              <a:rPr lang="da-DK" sz="1800" b="1" dirty="0" smtClean="0">
                <a:solidFill>
                  <a:srgbClr val="2F526F"/>
                </a:solidFill>
                <a:latin typeface="+mj-lt"/>
                <a:ea typeface="+mj-ea"/>
                <a:cs typeface="+mj-cs"/>
              </a:rPr>
              <a:t>indefra-perspektiv</a:t>
            </a:r>
            <a:endParaRPr lang="da-DK" sz="1800" b="1" dirty="0">
              <a:solidFill>
                <a:srgbClr val="2F526F"/>
              </a:solidFill>
              <a:latin typeface="+mj-lt"/>
              <a:ea typeface="+mj-ea"/>
              <a:cs typeface="+mj-cs"/>
            </a:endParaRPr>
          </a:p>
          <a:p>
            <a:pPr marL="285750" indent="-285750">
              <a:buFont typeface="Wingdings" panose="05000000000000000000" pitchFamily="2" charset="2"/>
              <a:buChar char="Ø"/>
            </a:pPr>
            <a:endParaRPr lang="da-DK" sz="1800" b="1" dirty="0" smtClean="0">
              <a:solidFill>
                <a:srgbClr val="2F526F"/>
              </a:solidFill>
              <a:latin typeface="+mj-lt"/>
              <a:ea typeface="+mj-ea"/>
              <a:cs typeface="+mj-cs"/>
            </a:endParaRPr>
          </a:p>
          <a:p>
            <a:pPr marL="285750" indent="-285750">
              <a:buFont typeface="Wingdings" panose="05000000000000000000" pitchFamily="2" charset="2"/>
              <a:buChar char="Ø"/>
            </a:pPr>
            <a:r>
              <a:rPr lang="da-DK" sz="1800" b="1" dirty="0" smtClean="0">
                <a:solidFill>
                  <a:srgbClr val="2F526F"/>
                </a:solidFill>
                <a:latin typeface="+mj-lt"/>
                <a:ea typeface="+mj-ea"/>
                <a:cs typeface="+mj-cs"/>
              </a:rPr>
              <a:t>Et udefra-perspektiv</a:t>
            </a:r>
            <a:endParaRPr lang="da-DK" sz="1800" b="1" dirty="0">
              <a:solidFill>
                <a:srgbClr val="2F526F"/>
              </a:solidFill>
              <a:latin typeface="+mj-lt"/>
              <a:ea typeface="+mj-ea"/>
              <a:cs typeface="+mj-cs"/>
            </a:endParaRPr>
          </a:p>
        </p:txBody>
      </p:sp>
      <p:sp>
        <p:nvSpPr>
          <p:cNvPr id="14" name="Titel 13"/>
          <p:cNvSpPr>
            <a:spLocks noGrp="1"/>
          </p:cNvSpPr>
          <p:nvPr>
            <p:ph type="title"/>
          </p:nvPr>
        </p:nvSpPr>
        <p:spPr>
          <a:xfrm>
            <a:off x="5519928" y="908720"/>
            <a:ext cx="5976672" cy="612070"/>
          </a:xfrm>
        </p:spPr>
        <p:txBody>
          <a:bodyPr/>
          <a:lstStyle/>
          <a:p>
            <a:r>
              <a:rPr lang="da-DK" sz="2800" dirty="0">
                <a:solidFill>
                  <a:srgbClr val="2F526F"/>
                </a:solidFill>
              </a:rPr>
              <a:t>Barnets eller den unges perspektiv</a:t>
            </a:r>
          </a:p>
        </p:txBody>
      </p:sp>
      <p:pic>
        <p:nvPicPr>
          <p:cNvPr id="7" name="Pladsholder til billede 6"/>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500" r="2500"/>
          <a:stretch>
            <a:fillRect/>
          </a:stretch>
        </p:blipFill>
        <p:spPr/>
      </p:pic>
    </p:spTree>
    <p:extLst>
      <p:ext uri="{BB962C8B-B14F-4D97-AF65-F5344CB8AC3E}">
        <p14:creationId xmlns:p14="http://schemas.microsoft.com/office/powerpoint/2010/main" val="281691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3"/>
          </p:nvPr>
        </p:nvSpPr>
        <p:spPr/>
        <p:txBody>
          <a:bodyPr/>
          <a:lstStyle/>
          <a:p>
            <a:r>
              <a:rPr lang="da-DK" dirty="0"/>
              <a:t>Anbefalinger til børneinddragelse i sagsbehandlingen</a:t>
            </a:r>
          </a:p>
        </p:txBody>
      </p:sp>
      <p:sp>
        <p:nvSpPr>
          <p:cNvPr id="5" name="Pladsholder til slidenummer 4"/>
          <p:cNvSpPr>
            <a:spLocks noGrp="1"/>
          </p:cNvSpPr>
          <p:nvPr>
            <p:ph type="sldNum" sz="quarter" idx="4"/>
          </p:nvPr>
        </p:nvSpPr>
        <p:spPr/>
        <p:txBody>
          <a:bodyPr/>
          <a:lstStyle/>
          <a:p>
            <a:r>
              <a:rPr lang="da-DK" dirty="0" smtClean="0"/>
              <a:t>Side </a:t>
            </a:r>
            <a:fld id="{1C4DB2EE-0873-4EBD-BD17-6A767A2B9A33}" type="slidenum">
              <a:rPr lang="da-DK" smtClean="0"/>
              <a:pPr/>
              <a:t>8</a:t>
            </a:fld>
            <a:endParaRPr lang="da-DK" dirty="0"/>
          </a:p>
        </p:txBody>
      </p:sp>
      <p:grpSp>
        <p:nvGrpSpPr>
          <p:cNvPr id="3" name="Gruppe 2"/>
          <p:cNvGrpSpPr/>
          <p:nvPr/>
        </p:nvGrpSpPr>
        <p:grpSpPr>
          <a:xfrm>
            <a:off x="6240016" y="692696"/>
            <a:ext cx="5328362" cy="5256584"/>
            <a:chOff x="2855800" y="764704"/>
            <a:chExt cx="5477870" cy="5467978"/>
          </a:xfrm>
        </p:grpSpPr>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800" y="764704"/>
              <a:ext cx="2880160" cy="2707127"/>
            </a:xfrm>
            <a:prstGeom prst="rect">
              <a:avLst/>
            </a:prstGeom>
          </p:spPr>
        </p:pic>
        <p:pic>
          <p:nvPicPr>
            <p:cNvPr id="10" name="Bille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961" y="764704"/>
              <a:ext cx="2707127" cy="2880160"/>
            </a:xfrm>
            <a:prstGeom prst="rect">
              <a:avLst/>
            </a:prstGeom>
          </p:spPr>
        </p:pic>
        <p:pic>
          <p:nvPicPr>
            <p:cNvPr id="11" name="Billed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928" y="3528346"/>
              <a:ext cx="2885742" cy="2704336"/>
            </a:xfrm>
            <a:prstGeom prst="rect">
              <a:avLst/>
            </a:prstGeom>
          </p:spPr>
        </p:pic>
        <p:pic>
          <p:nvPicPr>
            <p:cNvPr id="12" name="Billed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5800" y="3528346"/>
              <a:ext cx="2707127" cy="2704336"/>
            </a:xfrm>
            <a:prstGeom prst="rect">
              <a:avLst/>
            </a:prstGeom>
          </p:spPr>
        </p:pic>
        <p:pic>
          <p:nvPicPr>
            <p:cNvPr id="8" name="Billed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0959" y="2517708"/>
              <a:ext cx="1961970" cy="1964760"/>
            </a:xfrm>
            <a:prstGeom prst="rect">
              <a:avLst/>
            </a:prstGeom>
          </p:spPr>
        </p:pic>
      </p:grpSp>
      <p:sp>
        <p:nvSpPr>
          <p:cNvPr id="15" name="Rektangel 14"/>
          <p:cNvSpPr/>
          <p:nvPr/>
        </p:nvSpPr>
        <p:spPr>
          <a:xfrm>
            <a:off x="0" y="0"/>
            <a:ext cx="5447928" cy="6858000"/>
          </a:xfrm>
          <a:prstGeom prst="rect">
            <a:avLst/>
          </a:prstGeom>
          <a:solidFill>
            <a:srgbClr val="977B78"/>
          </a:solidFill>
          <a:ln>
            <a:solidFill>
              <a:srgbClr val="977B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5"/>
          <p:cNvSpPr>
            <a:spLocks noGrp="1"/>
          </p:cNvSpPr>
          <p:nvPr>
            <p:ph type="body" sz="quarter" idx="17"/>
          </p:nvPr>
        </p:nvSpPr>
        <p:spPr/>
        <p:txBody>
          <a:bodyPr>
            <a:normAutofit/>
          </a:bodyPr>
          <a:lstStyle/>
          <a:p>
            <a:endParaRPr lang="da-DK" sz="2800" dirty="0" smtClean="0">
              <a:solidFill>
                <a:schemeClr val="bg1"/>
              </a:solidFill>
            </a:endParaRPr>
          </a:p>
          <a:p>
            <a:endParaRPr lang="da-DK" sz="2800" dirty="0">
              <a:solidFill>
                <a:schemeClr val="bg1"/>
              </a:solidFill>
            </a:endParaRPr>
          </a:p>
          <a:p>
            <a:endParaRPr lang="da-DK" sz="2800" dirty="0" smtClean="0">
              <a:solidFill>
                <a:schemeClr val="bg1"/>
              </a:solidFill>
            </a:endParaRPr>
          </a:p>
          <a:p>
            <a:pPr algn="ctr"/>
            <a:r>
              <a:rPr lang="da-DK" sz="3000" dirty="0" smtClean="0">
                <a:solidFill>
                  <a:schemeClr val="bg1"/>
                </a:solidFill>
              </a:rPr>
              <a:t>Laura </a:t>
            </a:r>
            <a:r>
              <a:rPr lang="da-DK" sz="3000" dirty="0" err="1" smtClean="0">
                <a:solidFill>
                  <a:schemeClr val="bg1"/>
                </a:solidFill>
              </a:rPr>
              <a:t>Lundys</a:t>
            </a:r>
            <a:r>
              <a:rPr lang="da-DK" sz="3000" dirty="0" smtClean="0">
                <a:solidFill>
                  <a:schemeClr val="bg1"/>
                </a:solidFill>
              </a:rPr>
              <a:t> model for børneinddragelse </a:t>
            </a:r>
            <a:endParaRPr lang="da-DK" sz="3000" dirty="0">
              <a:solidFill>
                <a:schemeClr val="bg1"/>
              </a:solidFill>
            </a:endParaRPr>
          </a:p>
        </p:txBody>
      </p:sp>
    </p:spTree>
    <p:extLst>
      <p:ext uri="{BB962C8B-B14F-4D97-AF65-F5344CB8AC3E}">
        <p14:creationId xmlns:p14="http://schemas.microsoft.com/office/powerpoint/2010/main" val="2604344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9736" y="2564904"/>
            <a:ext cx="7848872" cy="1746195"/>
          </a:xfrm>
        </p:spPr>
        <p:txBody>
          <a:bodyPr/>
          <a:lstStyle/>
          <a:p>
            <a:r>
              <a:rPr lang="da-DK" b="1" dirty="0">
                <a:solidFill>
                  <a:schemeClr val="accent2"/>
                </a:solidFill>
              </a:rPr>
              <a:t>Præsentation af anbefalingernes </a:t>
            </a:r>
            <a:r>
              <a:rPr lang="da-DK" b="1" dirty="0" smtClean="0">
                <a:solidFill>
                  <a:schemeClr val="accent2"/>
                </a:solidFill>
              </a:rPr>
              <a:t>opbygning </a:t>
            </a:r>
            <a:endParaRPr lang="da-DK" b="1" dirty="0">
              <a:solidFill>
                <a:schemeClr val="accent2"/>
              </a:solidFill>
            </a:endParaRPr>
          </a:p>
        </p:txBody>
      </p:sp>
    </p:spTree>
    <p:extLst>
      <p:ext uri="{BB962C8B-B14F-4D97-AF65-F5344CB8AC3E}">
        <p14:creationId xmlns:p14="http://schemas.microsoft.com/office/powerpoint/2010/main" val="20911810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ELECTEDLANGUAGE" val="Danish"/>
</p:tagLst>
</file>

<file path=ppt/theme/theme1.xml><?xml version="1.0" encoding="utf-8"?>
<a:theme xmlns:a="http://schemas.openxmlformats.org/drawingml/2006/main" name="Socialstyrelsen DK">
  <a:themeElements>
    <a:clrScheme name="Brugerdefineret 11">
      <a:dk1>
        <a:sysClr val="windowText" lastClr="000000"/>
      </a:dk1>
      <a:lt1>
        <a:sysClr val="window" lastClr="FFFFFF"/>
      </a:lt1>
      <a:dk2>
        <a:srgbClr val="AF292E"/>
      </a:dk2>
      <a:lt2>
        <a:srgbClr val="7C7679"/>
      </a:lt2>
      <a:accent1>
        <a:srgbClr val="977B78"/>
      </a:accent1>
      <a:accent2>
        <a:srgbClr val="2F526F"/>
      </a:accent2>
      <a:accent3>
        <a:srgbClr val="E4BC2F"/>
      </a:accent3>
      <a:accent4>
        <a:srgbClr val="6C8777"/>
      </a:accent4>
      <a:accent5>
        <a:srgbClr val="C27030"/>
      </a:accent5>
      <a:accent6>
        <a:srgbClr val="AF292E"/>
      </a:accent6>
      <a:hlink>
        <a:srgbClr val="AF292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100" dirty="0" smtClean="0"/>
        </a:defPPr>
      </a:lstStyle>
    </a:txDef>
  </a:objectDefaults>
  <a:extraClrSchemeLst/>
  <a:custClrLst>
    <a:custClr name="Custom Color 1">
      <a:srgbClr val="E9D392"/>
    </a:custClr>
    <a:custClr name="Custom Color 2">
      <a:srgbClr val="BAD9C1"/>
    </a:custClr>
    <a:custClr name="Custom Color 3">
      <a:srgbClr val="C6C7C9"/>
    </a:custClr>
    <a:custClr name="Custom Color 4">
      <a:srgbClr val="ECE38A"/>
    </a:custClr>
    <a:custClr name="Custom Color 5">
      <a:srgbClr val="CDE7EE"/>
    </a:custClr>
    <a:custClr name="Custom Color 6">
      <a:srgbClr val="BCB5B2"/>
    </a:custClr>
    <a:custClr name="Custom Color 7">
      <a:srgbClr val="D2E4BE"/>
    </a:custClr>
    <a:custClr name="Custom Color 8">
      <a:srgbClr val="CDDEF3"/>
    </a:custClr>
    <a:custClr name="Custom Color 9">
      <a:srgbClr val="DED5CB"/>
    </a:custClr>
    <a:custClr name="Custom Color 10">
      <a:srgbClr val="F9F8E0"/>
    </a:custClr>
  </a:custClrLst>
  <a:extLst>
    <a:ext uri="{05A4C25C-085E-4340-85A3-A5531E510DB2}">
      <thm15:themeFamily xmlns:thm15="http://schemas.microsoft.com/office/thememl/2012/main" name="Social- og Boligstyrelsen_DK-Skabelon.pptx" id="{0CAC5424-6123-41DF-8238-C2AA1D6FE5F6}" vid="{67C61003-BEAF-4A70-BBD9-520F7B6DCEFE}"/>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ocialstyrelsen PPT">
      <a:dk1>
        <a:sysClr val="windowText" lastClr="000000"/>
      </a:dk1>
      <a:lt1>
        <a:sysClr val="window" lastClr="FFFFFF"/>
      </a:lt1>
      <a:dk2>
        <a:srgbClr val="AF292E"/>
      </a:dk2>
      <a:lt2>
        <a:srgbClr val="797777"/>
      </a:lt2>
      <a:accent1>
        <a:srgbClr val="C27030"/>
      </a:accent1>
      <a:accent2>
        <a:srgbClr val="6C8777"/>
      </a:accent2>
      <a:accent3>
        <a:srgbClr val="595959"/>
      </a:accent3>
      <a:accent4>
        <a:srgbClr val="E4BC2F"/>
      </a:accent4>
      <a:accent5>
        <a:srgbClr val="7090AD"/>
      </a:accent5>
      <a:accent6>
        <a:srgbClr val="7C767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11010</Words>
  <Application>Microsoft Office PowerPoint</Application>
  <PresentationFormat>Widescreen</PresentationFormat>
  <Paragraphs>607</Paragraphs>
  <Slides>27</Slides>
  <Notes>27</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27</vt:i4>
      </vt:variant>
    </vt:vector>
  </HeadingPairs>
  <TitlesOfParts>
    <vt:vector size="32" baseType="lpstr">
      <vt:lpstr>Arial</vt:lpstr>
      <vt:lpstr>Calibri</vt:lpstr>
      <vt:lpstr>Times New Roman</vt:lpstr>
      <vt:lpstr>Wingdings</vt:lpstr>
      <vt:lpstr>Socialstyrelsen DK</vt:lpstr>
      <vt:lpstr>Partnerskab om Børnene Først</vt:lpstr>
      <vt:lpstr>Indhold</vt:lpstr>
      <vt:lpstr>Introduktion til børneinddragelse</vt:lpstr>
      <vt:lpstr>Anbefalingerne tager afsæt i et  tidssvarende børnesyn </vt:lpstr>
      <vt:lpstr>Barnet og den unge som en del af en familie og netværk</vt:lpstr>
      <vt:lpstr>PowerPoint-præsentation</vt:lpstr>
      <vt:lpstr>Barnets eller den unges perspektiv</vt:lpstr>
      <vt:lpstr>PowerPoint-præsentation</vt:lpstr>
      <vt:lpstr>Præsentation af anbefalingernes opbygning </vt:lpstr>
      <vt:lpstr>Anbefalingernes opbygning </vt:lpstr>
      <vt:lpstr>De syv anbefalinger om børneinddragelse i sagsbehandlingen </vt:lpstr>
      <vt:lpstr>Præsentation af anbefalingerne</vt:lpstr>
      <vt:lpstr>Et fælles børnesyn på tværs af det samlede børne- og ungeområde i kommunen </vt:lpstr>
      <vt:lpstr>Etablering af organisatoriske rammer, der understøtter inddragelse af barnet eller den unge i egen sag </vt:lpstr>
      <vt:lpstr>Tydelig ramme og løbende dialog med barnet eller den unge om inddragelse </vt:lpstr>
      <vt:lpstr>Opbygning af en tillidsfuld relation mellem barnet eller den unge og rådgiver</vt:lpstr>
      <vt:lpstr>Tilpasning af kommunikationsformer til det enkelte barn eller den enkelte unge</vt:lpstr>
      <vt:lpstr>Involvering af forældre og netværk i afdækningen af barnets eller den unges perspektiv</vt:lpstr>
      <vt:lpstr>Inddragelse af barnets eller den unges perspektiver i beslutninger og iværksættelse af passende tiltag</vt:lpstr>
      <vt:lpstr>Praksiseksempler</vt:lpstr>
      <vt:lpstr>Syv praksiseksempler på kommunernes inddragelse af børn og unge </vt:lpstr>
      <vt:lpstr>Syv praksiseksempler på kommunernes inddragelse af børn og unge </vt:lpstr>
      <vt:lpstr>Refleksionsspørgsmål</vt:lpstr>
      <vt:lpstr>Refleksionsspørgsmål </vt:lpstr>
      <vt:lpstr>Introduktion til  Partnerskab om Børnene Først </vt:lpstr>
      <vt:lpstr>Partnerskab om Børnene Først </vt:lpstr>
      <vt:lpstr>PowerPoint-præsentation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2023-09-19T11:47:02Z</dcterms:created>
  <dcterms:modified xsi:type="dcterms:W3CDTF">2023-10-31T08:48:07Z</dcterms:modified>
</cp:coreProperties>
</file>